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66" r:id="rId3"/>
    <p:sldId id="257" r:id="rId4"/>
    <p:sldId id="258" r:id="rId5"/>
    <p:sldId id="259" r:id="rId6"/>
    <p:sldId id="260" r:id="rId7"/>
    <p:sldId id="261" r:id="rId8"/>
    <p:sldId id="262" r:id="rId9"/>
    <p:sldId id="263"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4" r:id="rId25"/>
    <p:sldId id="265" r:id="rId26"/>
  </p:sldIdLst>
  <p:sldSz cx="14630400" cy="8229600"/>
  <p:notesSz cx="8229600" cy="14630400"/>
  <p:embeddedFontLst>
    <p:embeddedFont>
      <p:font typeface="Inte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45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8.xml"/><Relationship Id="rId5" Type="http://schemas.openxmlformats.org/officeDocument/2006/relationships/tags" Target="../tags/tag5.xml"/><Relationship Id="rId15" Type="http://schemas.openxmlformats.org/officeDocument/2006/relationships/image" Target="../media/image27.png"/><Relationship Id="rId10" Type="http://schemas.openxmlformats.org/officeDocument/2006/relationships/slideLayout" Target="../slideLayouts/slideLayout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46890" y="1168479"/>
            <a:ext cx="7556421" cy="1417558"/>
          </a:xfrm>
          <a:prstGeom prst="rect">
            <a:avLst/>
          </a:prstGeom>
          <a:noFill/>
          <a:ln/>
        </p:spPr>
        <p:txBody>
          <a:bodyPr wrap="square" lIns="0" tIns="0" rIns="0" bIns="0" rtlCol="0" anchor="t"/>
          <a:lstStyle/>
          <a:p>
            <a:pPr algn="ctr">
              <a:lnSpc>
                <a:spcPts val="5550"/>
              </a:lnSpc>
            </a:pPr>
            <a:r>
              <a:rPr lang="en-US" sz="4450" b="1">
                <a:solidFill>
                  <a:srgbClr val="1B1B27"/>
                </a:solidFill>
                <a:latin typeface="Times New Roman" panose="02020603050405020304" pitchFamily="18" charset="0"/>
                <a:ea typeface="Corben" panose="020F0503020000020004" pitchFamily="34" charset="-122"/>
                <a:cs typeface="Times New Roman" panose="02020603050405020304" pitchFamily="18" charset="0"/>
              </a:rPr>
              <a:t>BÀI TẬP LỚN: CÔNG NGHỆ PHẦN MỀM</a:t>
            </a:r>
            <a:endParaRPr lang="en-US" sz="4450" b="1" dirty="0">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708BBEB2-8336-6AC7-59FE-19984588E013}"/>
              </a:ext>
            </a:extLst>
          </p:cNvPr>
          <p:cNvSpPr/>
          <p:nvPr/>
        </p:nvSpPr>
        <p:spPr>
          <a:xfrm rot="10800000" flipV="1">
            <a:off x="6426161" y="2552579"/>
            <a:ext cx="7772400" cy="864872"/>
          </a:xfrm>
          <a:prstGeom prst="rect">
            <a:avLst/>
          </a:prstGeom>
          <a:noFill/>
        </p:spPr>
        <p:txBody>
          <a:bodyPr wrap="square" lIns="0" tIns="0" rIns="0" bIns="0" rtlCol="0" anchor="t"/>
          <a:lstStyle/>
          <a:p>
            <a:pPr marL="0" indent="0" algn="l">
              <a:lnSpc>
                <a:spcPts val="3550"/>
              </a:lnSpc>
              <a:buNone/>
            </a:pPr>
            <a:r>
              <a:rPr lang="en-US" sz="22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ĐỀ TÀI: XÂY DỰNG HỆ THỐNG WEBSITE ĐĂNG KÝ VÉ </a:t>
            </a:r>
            <a:r>
              <a:rPr lang="en-US" sz="2200" b="1">
                <a:solidFill>
                  <a:srgbClr val="404155"/>
                </a:solidFill>
                <a:latin typeface="Times New Roman" panose="02020603050405020304" pitchFamily="18" charset="0"/>
                <a:ea typeface="Nobile" panose="02000503050000020004" pitchFamily="34" charset="-122"/>
                <a:cs typeface="Times New Roman" panose="02020603050405020304" pitchFamily="18" charset="0"/>
              </a:rPr>
              <a:t>TÀU ONLINE</a:t>
            </a:r>
          </a:p>
          <a:p>
            <a:pPr marL="0" indent="0" algn="l">
              <a:lnSpc>
                <a:spcPts val="3550"/>
              </a:lnSpc>
              <a:buNone/>
            </a:pPr>
            <a:endParaRPr lang="en-US" sz="2200" b="1"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A6D4A159-CE03-96EA-69B0-9FEF220D1A60}"/>
              </a:ext>
            </a:extLst>
          </p:cNvPr>
          <p:cNvSpPr/>
          <p:nvPr/>
        </p:nvSpPr>
        <p:spPr>
          <a:xfrm>
            <a:off x="6426161" y="3584453"/>
            <a:ext cx="7216259" cy="2434193"/>
          </a:xfrm>
          <a:prstGeom prst="rect">
            <a:avLst/>
          </a:prstGeom>
          <a:noFill/>
        </p:spPr>
        <p:txBody>
          <a:bodyPr wrap="none" lIns="0" tIns="0" rIns="0" bIns="0" rtlCol="0" anchor="t"/>
          <a:lstStyle/>
          <a:p>
            <a:pPr marL="0" indent="0" algn="l">
              <a:lnSpc>
                <a:spcPts val="2850"/>
              </a:lnSpc>
              <a:buNone/>
            </a:pPr>
            <a:r>
              <a:rPr lang="en-US" sz="20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Giáo viên hướng dẫn:</a:t>
            </a:r>
            <a:r>
              <a:rPr lang="en-US" sz="2000"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 THS. NGUYỄN </a:t>
            </a:r>
            <a:r>
              <a:rPr lang="en-US" sz="200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THỊ HƯƠNG</a:t>
            </a:r>
          </a:p>
          <a:p>
            <a:pPr marL="0" indent="0" algn="l">
              <a:lnSpc>
                <a:spcPts val="2850"/>
              </a:lnSpc>
              <a:buNone/>
            </a:pPr>
            <a:r>
              <a:rPr lang="en-US" sz="2000" b="1">
                <a:solidFill>
                  <a:srgbClr val="404155"/>
                </a:solidFill>
                <a:latin typeface="Times New Roman" panose="02020603050405020304" pitchFamily="18" charset="0"/>
                <a:cs typeface="Times New Roman" panose="02020603050405020304" pitchFamily="18" charset="0"/>
              </a:rPr>
              <a:t>Sinh viên thực hiện:</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1.</a:t>
            </a:r>
            <a:r>
              <a:rPr lang="en-US" sz="2000">
                <a:solidFill>
                  <a:srgbClr val="404155"/>
                </a:solidFill>
                <a:latin typeface="Times New Roman" panose="02020603050405020304" pitchFamily="18" charset="0"/>
                <a:cs typeface="Times New Roman" panose="02020603050405020304" pitchFamily="18" charset="0"/>
              </a:rPr>
              <a:t>NGUYỄN THỊ LINH</a:t>
            </a:r>
          </a:p>
          <a:p>
            <a:pPr marL="0" indent="0" algn="l">
              <a:lnSpc>
                <a:spcPts val="2850"/>
              </a:lnSpc>
              <a:buNone/>
            </a:pPr>
            <a:r>
              <a:rPr lang="en-US" sz="2000" b="1">
                <a:solidFill>
                  <a:srgbClr val="404155"/>
                </a:solidFill>
                <a:latin typeface="Times New Roman" panose="02020603050405020304" pitchFamily="18" charset="0"/>
                <a:cs typeface="Times New Roman" panose="02020603050405020304" pitchFamily="18" charset="0"/>
              </a:rPr>
              <a:t>		</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2.</a:t>
            </a:r>
            <a:r>
              <a:rPr lang="en-US" sz="2000">
                <a:solidFill>
                  <a:srgbClr val="404155"/>
                </a:solidFill>
                <a:latin typeface="Times New Roman" panose="02020603050405020304" pitchFamily="18" charset="0"/>
                <a:cs typeface="Times New Roman" panose="02020603050405020304" pitchFamily="18" charset="0"/>
              </a:rPr>
              <a:t>NGÔ THỊ THÙY LINH</a:t>
            </a:r>
          </a:p>
          <a:p>
            <a:pPr marL="0" indent="0" algn="l">
              <a:lnSpc>
                <a:spcPts val="2850"/>
              </a:lnSpc>
              <a:buNone/>
            </a:pP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3.</a:t>
            </a:r>
            <a:r>
              <a:rPr lang="en-US" sz="2000">
                <a:solidFill>
                  <a:srgbClr val="404155"/>
                </a:solidFill>
                <a:latin typeface="Times New Roman" panose="02020603050405020304" pitchFamily="18" charset="0"/>
                <a:cs typeface="Times New Roman" panose="02020603050405020304" pitchFamily="18" charset="0"/>
              </a:rPr>
              <a:t>NGUYỄN NGUYỆT LINH</a:t>
            </a:r>
          </a:p>
          <a:p>
            <a:pPr marL="0" indent="0" algn="l">
              <a:lnSpc>
                <a:spcPts val="2850"/>
              </a:lnSpc>
              <a:buNone/>
            </a:pPr>
            <a:endParaRPr lang="en-US" sz="2000">
              <a:solidFill>
                <a:srgbClr val="404155"/>
              </a:solidFill>
              <a:latin typeface="Times New Roman" panose="02020603050405020304" pitchFamily="18" charset="0"/>
              <a:cs typeface="Times New Roman" panose="02020603050405020304" pitchFamily="18" charset="0"/>
            </a:endParaRPr>
          </a:p>
          <a:p>
            <a:pPr marL="0" indent="0" algn="l">
              <a:lnSpc>
                <a:spcPts val="2850"/>
              </a:lnSpc>
              <a:buNone/>
            </a:pPr>
            <a:endParaRPr lang="en-US" sz="2000" dirty="0">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1B44148C-ADEA-5EF5-2057-27BD8279743E}"/>
              </a:ext>
            </a:extLst>
          </p:cNvPr>
          <p:cNvSpPr/>
          <p:nvPr/>
        </p:nvSpPr>
        <p:spPr>
          <a:xfrm>
            <a:off x="6426161" y="5187474"/>
            <a:ext cx="7216259" cy="362903"/>
          </a:xfrm>
          <a:prstGeom prst="rect">
            <a:avLst/>
          </a:prstGeom>
          <a:noFill/>
        </p:spPr>
        <p:txBody>
          <a:bodyPr wrap="none" lIns="0" tIns="0" rIns="0" bIns="0" rtlCol="0" anchor="t"/>
          <a:lstStyle/>
          <a:p>
            <a:pPr marL="0" indent="0" algn="l">
              <a:lnSpc>
                <a:spcPts val="2850"/>
              </a:lnSpc>
              <a:buNone/>
            </a:pPr>
            <a:r>
              <a:rPr lang="en-US" sz="20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Lớp:</a:t>
            </a:r>
            <a:r>
              <a:rPr lang="en-US" sz="2000"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 K58KTP</a:t>
            </a:r>
            <a:endParaRPr lang="en-US" sz="20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7C08C19-01CE-0F1D-6670-7C5D42AB52E3}"/>
              </a:ext>
            </a:extLst>
          </p:cNvPr>
          <p:cNvSpPr/>
          <p:nvPr/>
        </p:nvSpPr>
        <p:spPr>
          <a:xfrm>
            <a:off x="12877800" y="7581900"/>
            <a:ext cx="1752600" cy="6477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03223-4B47-C75D-7E51-DD65BB8DE490}"/>
              </a:ext>
            </a:extLst>
          </p:cNvPr>
          <p:cNvSpPr txBox="1"/>
          <p:nvPr/>
        </p:nvSpPr>
        <p:spPr>
          <a:xfrm>
            <a:off x="228600" y="455414"/>
            <a:ext cx="7315200" cy="769441"/>
          </a:xfrm>
          <a:prstGeom prst="rect">
            <a:avLst/>
          </a:prstGeom>
          <a:noFill/>
        </p:spPr>
        <p:txBody>
          <a:bodyPr wrap="square">
            <a:spAutoFit/>
          </a:bodyPr>
          <a:lstStyle/>
          <a:p>
            <a:r>
              <a:rPr 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Phân </a:t>
            </a:r>
            <a:r>
              <a:rPr lang="vi-VN" alt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t</a:t>
            </a:r>
            <a:r>
              <a:rPr 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ích </a:t>
            </a:r>
            <a:r>
              <a:rPr lang="vi-VN" alt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hệ thống </a:t>
            </a:r>
            <a:endParaRPr lang="en-US" sz="4400"/>
          </a:p>
        </p:txBody>
      </p:sp>
      <p:pic>
        <p:nvPicPr>
          <p:cNvPr id="5" name="Image 1" descr="preencoded.png">
            <a:extLst>
              <a:ext uri="{FF2B5EF4-FFF2-40B4-BE49-F238E27FC236}">
                <a16:creationId xmlns:a16="http://schemas.microsoft.com/office/drawing/2014/main" id="{1B3BAAF7-5A0B-748B-FDE6-EF273058B68C}"/>
              </a:ext>
            </a:extLst>
          </p:cNvPr>
          <p:cNvPicPr>
            <a:picLocks noChangeAspect="1"/>
          </p:cNvPicPr>
          <p:nvPr>
            <p:custDataLst>
              <p:tags r:id="rId1"/>
            </p:custDataLst>
          </p:nvPr>
        </p:nvPicPr>
        <p:blipFill>
          <a:blip r:embed="rId6"/>
          <a:stretch>
            <a:fillRect/>
          </a:stretch>
        </p:blipFill>
        <p:spPr>
          <a:xfrm>
            <a:off x="612220" y="2938628"/>
            <a:ext cx="1134070" cy="1669852"/>
          </a:xfrm>
          <a:prstGeom prst="rect">
            <a:avLst/>
          </a:prstGeom>
        </p:spPr>
      </p:pic>
      <p:pic>
        <p:nvPicPr>
          <p:cNvPr id="6" name="Image 1" descr="preencoded.png">
            <a:extLst>
              <a:ext uri="{FF2B5EF4-FFF2-40B4-BE49-F238E27FC236}">
                <a16:creationId xmlns:a16="http://schemas.microsoft.com/office/drawing/2014/main" id="{14CE1E36-49CE-1717-D4FE-813A9700177A}"/>
              </a:ext>
            </a:extLst>
          </p:cNvPr>
          <p:cNvPicPr>
            <a:picLocks noChangeAspect="1"/>
          </p:cNvPicPr>
          <p:nvPr>
            <p:custDataLst>
              <p:tags r:id="rId2"/>
            </p:custDataLst>
          </p:nvPr>
        </p:nvPicPr>
        <p:blipFill>
          <a:blip r:embed="rId6"/>
          <a:stretch>
            <a:fillRect/>
          </a:stretch>
        </p:blipFill>
        <p:spPr>
          <a:xfrm>
            <a:off x="612220" y="1404471"/>
            <a:ext cx="1134070" cy="1669852"/>
          </a:xfrm>
          <a:prstGeom prst="rect">
            <a:avLst/>
          </a:prstGeom>
        </p:spPr>
      </p:pic>
      <p:pic>
        <p:nvPicPr>
          <p:cNvPr id="7" name="Image 1" descr="preencoded.png">
            <a:extLst>
              <a:ext uri="{FF2B5EF4-FFF2-40B4-BE49-F238E27FC236}">
                <a16:creationId xmlns:a16="http://schemas.microsoft.com/office/drawing/2014/main" id="{420A1470-C466-983A-C34F-CED6BE6F62B8}"/>
              </a:ext>
            </a:extLst>
          </p:cNvPr>
          <p:cNvPicPr>
            <a:picLocks noChangeAspect="1"/>
          </p:cNvPicPr>
          <p:nvPr>
            <p:custDataLst>
              <p:tags r:id="rId3"/>
            </p:custDataLst>
          </p:nvPr>
        </p:nvPicPr>
        <p:blipFill>
          <a:blip r:embed="rId6"/>
          <a:stretch>
            <a:fillRect/>
          </a:stretch>
        </p:blipFill>
        <p:spPr>
          <a:xfrm>
            <a:off x="612220" y="4468924"/>
            <a:ext cx="1134070" cy="1669852"/>
          </a:xfrm>
          <a:prstGeom prst="rect">
            <a:avLst/>
          </a:prstGeom>
        </p:spPr>
      </p:pic>
      <p:pic>
        <p:nvPicPr>
          <p:cNvPr id="8" name="Image 1" descr="preencoded.png">
            <a:extLst>
              <a:ext uri="{FF2B5EF4-FFF2-40B4-BE49-F238E27FC236}">
                <a16:creationId xmlns:a16="http://schemas.microsoft.com/office/drawing/2014/main" id="{E7C3B524-F01D-BB0E-ED2F-2332C7BEDA96}"/>
              </a:ext>
            </a:extLst>
          </p:cNvPr>
          <p:cNvPicPr>
            <a:picLocks noChangeAspect="1"/>
          </p:cNvPicPr>
          <p:nvPr>
            <p:custDataLst>
              <p:tags r:id="rId4"/>
            </p:custDataLst>
          </p:nvPr>
        </p:nvPicPr>
        <p:blipFill>
          <a:blip r:embed="rId6"/>
          <a:stretch>
            <a:fillRect/>
          </a:stretch>
        </p:blipFill>
        <p:spPr>
          <a:xfrm>
            <a:off x="612220" y="6006943"/>
            <a:ext cx="1134070" cy="1669852"/>
          </a:xfrm>
          <a:prstGeom prst="rect">
            <a:avLst/>
          </a:prstGeom>
        </p:spPr>
      </p:pic>
      <p:sp>
        <p:nvSpPr>
          <p:cNvPr id="10" name="TextBox 9">
            <a:extLst>
              <a:ext uri="{FF2B5EF4-FFF2-40B4-BE49-F238E27FC236}">
                <a16:creationId xmlns:a16="http://schemas.microsoft.com/office/drawing/2014/main" id="{A2252360-AFC1-BE3D-777F-B315523FAD9F}"/>
              </a:ext>
            </a:extLst>
          </p:cNvPr>
          <p:cNvSpPr txBox="1"/>
          <p:nvPr/>
        </p:nvSpPr>
        <p:spPr>
          <a:xfrm>
            <a:off x="1746290" y="1552823"/>
            <a:ext cx="7322820" cy="523220"/>
          </a:xfrm>
          <a:prstGeom prst="rect">
            <a:avLst/>
          </a:prstGeom>
          <a:noFill/>
        </p:spPr>
        <p:txBody>
          <a:bodyPr wrap="square">
            <a:spAutoFit/>
          </a:bodyPr>
          <a:lstStyle/>
          <a:p>
            <a:r>
              <a:rPr lang="vi-VN" sz="2800">
                <a:latin typeface="+mj-lt"/>
              </a:rPr>
              <a:t>Sơ đồ Use Case</a:t>
            </a:r>
            <a:endParaRPr lang="en-US" sz="2800">
              <a:latin typeface="+mj-lt"/>
            </a:endParaRPr>
          </a:p>
        </p:txBody>
      </p:sp>
      <p:sp>
        <p:nvSpPr>
          <p:cNvPr id="12" name="TextBox 11">
            <a:extLst>
              <a:ext uri="{FF2B5EF4-FFF2-40B4-BE49-F238E27FC236}">
                <a16:creationId xmlns:a16="http://schemas.microsoft.com/office/drawing/2014/main" id="{DD00B661-1A3B-4821-01A7-FD1E515E6C1B}"/>
              </a:ext>
            </a:extLst>
          </p:cNvPr>
          <p:cNvSpPr txBox="1"/>
          <p:nvPr/>
        </p:nvSpPr>
        <p:spPr>
          <a:xfrm>
            <a:off x="1746290" y="2015578"/>
            <a:ext cx="7322820" cy="830997"/>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Mô tả các chức năng chính của hệ thống từ góc nhìn người dùng.</a:t>
            </a:r>
            <a:endParaRPr lang="en-US" sz="24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805060D-02A1-D96B-4F1A-6EAF7ADA7C79}"/>
              </a:ext>
            </a:extLst>
          </p:cNvPr>
          <p:cNvSpPr txBox="1"/>
          <p:nvPr/>
        </p:nvSpPr>
        <p:spPr>
          <a:xfrm>
            <a:off x="1746290" y="2939998"/>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lớp </a:t>
            </a:r>
            <a:endParaRPr lang="en-US"/>
          </a:p>
        </p:txBody>
      </p:sp>
      <p:sp>
        <p:nvSpPr>
          <p:cNvPr id="16" name="TextBox 15">
            <a:extLst>
              <a:ext uri="{FF2B5EF4-FFF2-40B4-BE49-F238E27FC236}">
                <a16:creationId xmlns:a16="http://schemas.microsoft.com/office/drawing/2014/main" id="{1763A965-0767-D385-E710-FA17B427DBF9}"/>
              </a:ext>
            </a:extLst>
          </p:cNvPr>
          <p:cNvSpPr txBox="1"/>
          <p:nvPr/>
        </p:nvSpPr>
        <p:spPr>
          <a:xfrm>
            <a:off x="1746290" y="4520459"/>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hoạt động </a:t>
            </a:r>
            <a:endParaRPr lang="en-US"/>
          </a:p>
        </p:txBody>
      </p:sp>
      <p:sp>
        <p:nvSpPr>
          <p:cNvPr id="18" name="TextBox 17">
            <a:extLst>
              <a:ext uri="{FF2B5EF4-FFF2-40B4-BE49-F238E27FC236}">
                <a16:creationId xmlns:a16="http://schemas.microsoft.com/office/drawing/2014/main" id="{E6EFE10E-A677-FE25-1741-7E2AD0F6C5BE}"/>
              </a:ext>
            </a:extLst>
          </p:cNvPr>
          <p:cNvSpPr txBox="1"/>
          <p:nvPr/>
        </p:nvSpPr>
        <p:spPr>
          <a:xfrm>
            <a:off x="1746290" y="6029356"/>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tuần tự </a:t>
            </a:r>
          </a:p>
        </p:txBody>
      </p:sp>
      <p:sp>
        <p:nvSpPr>
          <p:cNvPr id="20" name="TextBox 19">
            <a:extLst>
              <a:ext uri="{FF2B5EF4-FFF2-40B4-BE49-F238E27FC236}">
                <a16:creationId xmlns:a16="http://schemas.microsoft.com/office/drawing/2014/main" id="{5553C255-09FD-02C4-F8A7-A26AC782D89E}"/>
              </a:ext>
            </a:extLst>
          </p:cNvPr>
          <p:cNvSpPr txBox="1"/>
          <p:nvPr/>
        </p:nvSpPr>
        <p:spPr>
          <a:xfrm>
            <a:off x="1700570" y="3408793"/>
            <a:ext cx="7322820" cy="830997"/>
          </a:xfrm>
          <a:prstGeom prst="rect">
            <a:avLst/>
          </a:prstGeom>
          <a:noFill/>
        </p:spPr>
        <p:txBody>
          <a:bodyPr wrap="square">
            <a:spAutoFit/>
          </a:bodyPr>
          <a:lstStyle/>
          <a:p>
            <a:r>
              <a:rPr lang="vi-VN" sz="2400">
                <a:latin typeface="+mj-lt"/>
              </a:rPr>
              <a:t>Thể hiện cấu trúc dữ liệu và mối quan hệ giữa các đối tượng trong hệ thống.</a:t>
            </a:r>
            <a:endParaRPr lang="en-US" sz="2400">
              <a:latin typeface="+mj-lt"/>
            </a:endParaRPr>
          </a:p>
        </p:txBody>
      </p:sp>
      <p:sp>
        <p:nvSpPr>
          <p:cNvPr id="22" name="TextBox 21">
            <a:extLst>
              <a:ext uri="{FF2B5EF4-FFF2-40B4-BE49-F238E27FC236}">
                <a16:creationId xmlns:a16="http://schemas.microsoft.com/office/drawing/2014/main" id="{42354613-3CF1-5252-ECCD-BF255B2DC74E}"/>
              </a:ext>
            </a:extLst>
          </p:cNvPr>
          <p:cNvSpPr txBox="1"/>
          <p:nvPr/>
        </p:nvSpPr>
        <p:spPr>
          <a:xfrm>
            <a:off x="1700570" y="6574989"/>
            <a:ext cx="7322820" cy="830997"/>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Minh họa trình tự tương tác giữa các đối tượng theo dòng thời gian.</a:t>
            </a:r>
            <a:endParaRPr lang="en-US" sz="240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0ABC51F-A258-85A6-7307-58AF670021C4}"/>
              </a:ext>
            </a:extLst>
          </p:cNvPr>
          <p:cNvSpPr txBox="1"/>
          <p:nvPr/>
        </p:nvSpPr>
        <p:spPr>
          <a:xfrm>
            <a:off x="1746290" y="5069404"/>
            <a:ext cx="7322820" cy="461665"/>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Mô tả luồng công việc và các bước xử lý trong hệ thống.</a:t>
            </a:r>
            <a:endParaRPr lang="en-US" sz="240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B21D2574-62B6-E27A-DD9E-5DF6BC9DC9EA}"/>
              </a:ext>
            </a:extLst>
          </p:cNvPr>
          <p:cNvSpPr/>
          <p:nvPr/>
        </p:nvSpPr>
        <p:spPr>
          <a:xfrm>
            <a:off x="12687300" y="7669412"/>
            <a:ext cx="1943100" cy="560188"/>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EFDCBA-0BE2-443B-6F01-AE583467AEFE}"/>
              </a:ext>
            </a:extLst>
          </p:cNvPr>
          <p:cNvPicPr/>
          <p:nvPr/>
        </p:nvPicPr>
        <p:blipFill>
          <a:blip r:embed="rId7"/>
          <a:stretch>
            <a:fillRect/>
          </a:stretch>
        </p:blipFill>
        <p:spPr>
          <a:xfrm>
            <a:off x="9448799" y="0"/>
            <a:ext cx="5181601" cy="8229600"/>
          </a:xfrm>
          <a:prstGeom prst="rect">
            <a:avLst/>
          </a:prstGeom>
        </p:spPr>
      </p:pic>
    </p:spTree>
    <p:extLst>
      <p:ext uri="{BB962C8B-B14F-4D97-AF65-F5344CB8AC3E}">
        <p14:creationId xmlns:p14="http://schemas.microsoft.com/office/powerpoint/2010/main" val="418318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26E4D5A5-3721-79FA-00C2-F7043DA9D7BC}"/>
              </a:ext>
            </a:extLst>
          </p:cNvPr>
          <p:cNvSpPr txBox="1"/>
          <p:nvPr/>
        </p:nvSpPr>
        <p:spPr>
          <a:xfrm>
            <a:off x="304800" y="542290"/>
            <a:ext cx="10126980" cy="481863"/>
          </a:xfrm>
          <a:prstGeom prst="rect">
            <a:avLst/>
          </a:prstGeom>
          <a:noFill/>
        </p:spPr>
        <p:txBody>
          <a:bodyPr wrap="square" rtlCol="0" anchor="t">
            <a:spAutoFit/>
          </a:bodyPr>
          <a:lstStyle/>
          <a:p>
            <a:pPr marL="0" indent="0" algn="just">
              <a:lnSpc>
                <a:spcPts val="2750"/>
              </a:lnSpc>
              <a:buNone/>
            </a:pPr>
            <a:r>
              <a:rPr lang="vi-VN" altLang="en-US" sz="40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Usecase</a:t>
            </a:r>
          </a:p>
        </p:txBody>
      </p:sp>
      <p:pic>
        <p:nvPicPr>
          <p:cNvPr id="3" name="Picture 2">
            <a:extLst>
              <a:ext uri="{FF2B5EF4-FFF2-40B4-BE49-F238E27FC236}">
                <a16:creationId xmlns:a16="http://schemas.microsoft.com/office/drawing/2014/main" id="{FD3E6FD3-E361-321B-416E-39B775A6E395}"/>
              </a:ext>
            </a:extLst>
          </p:cNvPr>
          <p:cNvPicPr>
            <a:picLocks noChangeAspect="1"/>
          </p:cNvPicPr>
          <p:nvPr/>
        </p:nvPicPr>
        <p:blipFill>
          <a:blip r:embed="rId2"/>
          <a:stretch>
            <a:fillRect/>
          </a:stretch>
        </p:blipFill>
        <p:spPr>
          <a:xfrm>
            <a:off x="282574" y="1933524"/>
            <a:ext cx="5813426" cy="5107356"/>
          </a:xfrm>
          <a:prstGeom prst="rect">
            <a:avLst/>
          </a:prstGeom>
        </p:spPr>
      </p:pic>
      <p:sp>
        <p:nvSpPr>
          <p:cNvPr id="4" name="Text Box 3">
            <a:extLst>
              <a:ext uri="{FF2B5EF4-FFF2-40B4-BE49-F238E27FC236}">
                <a16:creationId xmlns:a16="http://schemas.microsoft.com/office/drawing/2014/main" id="{5D94FB7A-CEAC-3212-C33F-A6533DE6C317}"/>
              </a:ext>
            </a:extLst>
          </p:cNvPr>
          <p:cNvSpPr txBox="1"/>
          <p:nvPr/>
        </p:nvSpPr>
        <p:spPr>
          <a:xfrm>
            <a:off x="426719" y="1209053"/>
            <a:ext cx="4337191" cy="53957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Case Tổng Quát</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r>
              <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a:t>
            </a:r>
          </a:p>
        </p:txBody>
      </p:sp>
      <p:pic>
        <p:nvPicPr>
          <p:cNvPr id="5" name="Picture 4">
            <a:extLst>
              <a:ext uri="{FF2B5EF4-FFF2-40B4-BE49-F238E27FC236}">
                <a16:creationId xmlns:a16="http://schemas.microsoft.com/office/drawing/2014/main" id="{661CF844-FBAA-60BE-7EE1-F30A2C651132}"/>
              </a:ext>
            </a:extLst>
          </p:cNvPr>
          <p:cNvPicPr>
            <a:picLocks noChangeAspect="1"/>
          </p:cNvPicPr>
          <p:nvPr/>
        </p:nvPicPr>
        <p:blipFill>
          <a:blip r:embed="rId3"/>
          <a:stretch>
            <a:fillRect/>
          </a:stretch>
        </p:blipFill>
        <p:spPr>
          <a:xfrm>
            <a:off x="7635240" y="2102777"/>
            <a:ext cx="5976303" cy="5584533"/>
          </a:xfrm>
          <a:prstGeom prst="rect">
            <a:avLst/>
          </a:prstGeom>
        </p:spPr>
      </p:pic>
      <p:sp>
        <p:nvSpPr>
          <p:cNvPr id="6" name="Rectangle: Rounded Corners 5">
            <a:extLst>
              <a:ext uri="{FF2B5EF4-FFF2-40B4-BE49-F238E27FC236}">
                <a16:creationId xmlns:a16="http://schemas.microsoft.com/office/drawing/2014/main" id="{46C2806A-E130-DDB7-15C1-BAEFCDF8728C}"/>
              </a:ext>
            </a:extLst>
          </p:cNvPr>
          <p:cNvSpPr/>
          <p:nvPr/>
        </p:nvSpPr>
        <p:spPr>
          <a:xfrm>
            <a:off x="12771120" y="7687310"/>
            <a:ext cx="1737360" cy="4356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3">
            <a:extLst>
              <a:ext uri="{FF2B5EF4-FFF2-40B4-BE49-F238E27FC236}">
                <a16:creationId xmlns:a16="http://schemas.microsoft.com/office/drawing/2014/main" id="{531534A7-885E-425C-F9D8-0499C6E8C8F1}"/>
              </a:ext>
            </a:extLst>
          </p:cNvPr>
          <p:cNvSpPr txBox="1"/>
          <p:nvPr/>
        </p:nvSpPr>
        <p:spPr>
          <a:xfrm>
            <a:off x="8671560" y="1209053"/>
            <a:ext cx="4099560" cy="53957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a:t>
            </a:r>
            <a:r>
              <a:rPr 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Case Khách hàng</a:t>
            </a:r>
            <a:r>
              <a:rPr lang="vi-VN" altLang="en-US" sz="175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a:t>
            </a: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81964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2CA02246-F7F8-C159-83E4-8B736001B51A}"/>
              </a:ext>
            </a:extLst>
          </p:cNvPr>
          <p:cNvSpPr txBox="1"/>
          <p:nvPr/>
        </p:nvSpPr>
        <p:spPr>
          <a:xfrm>
            <a:off x="7293751" y="872490"/>
            <a:ext cx="6396849" cy="102015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se chi tiết Quản lý lịch trình </a:t>
            </a:r>
          </a:p>
          <a:p>
            <a:pPr marL="0" indent="0" algn="l">
              <a:lnSpc>
                <a:spcPts val="3900"/>
              </a:lnSpc>
              <a:buNone/>
            </a:pP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3" name="Text Box 1">
            <a:extLst>
              <a:ext uri="{FF2B5EF4-FFF2-40B4-BE49-F238E27FC236}">
                <a16:creationId xmlns:a16="http://schemas.microsoft.com/office/drawing/2014/main" id="{E9D71743-EDC2-FEEB-88AC-4210E41FA4FE}"/>
              </a:ext>
            </a:extLst>
          </p:cNvPr>
          <p:cNvSpPr txBox="1"/>
          <p:nvPr/>
        </p:nvSpPr>
        <p:spPr>
          <a:xfrm>
            <a:off x="500380" y="872490"/>
            <a:ext cx="4894580" cy="1520288"/>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se chi tiết Quản lý vé tàu </a:t>
            </a:r>
          </a:p>
          <a:p>
            <a:pPr marL="0" indent="0" algn="l">
              <a:lnSpc>
                <a:spcPts val="3900"/>
              </a:lnSpc>
              <a:buNone/>
            </a:pP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467CF0C9-E285-374A-90EC-E1F1A8A96979}"/>
              </a:ext>
            </a:extLst>
          </p:cNvPr>
          <p:cNvPicPr>
            <a:picLocks noChangeAspect="1"/>
          </p:cNvPicPr>
          <p:nvPr/>
        </p:nvPicPr>
        <p:blipFill>
          <a:blip r:embed="rId2"/>
          <a:stretch>
            <a:fillRect/>
          </a:stretch>
        </p:blipFill>
        <p:spPr>
          <a:xfrm>
            <a:off x="500379" y="1619567"/>
            <a:ext cx="5787531" cy="5086033"/>
          </a:xfrm>
          <a:prstGeom prst="rect">
            <a:avLst/>
          </a:prstGeom>
        </p:spPr>
      </p:pic>
      <p:pic>
        <p:nvPicPr>
          <p:cNvPr id="5" name="Picture 4">
            <a:extLst>
              <a:ext uri="{FF2B5EF4-FFF2-40B4-BE49-F238E27FC236}">
                <a16:creationId xmlns:a16="http://schemas.microsoft.com/office/drawing/2014/main" id="{152428EC-18E2-CD82-72DD-49B5D1C11642}"/>
              </a:ext>
            </a:extLst>
          </p:cNvPr>
          <p:cNvPicPr>
            <a:picLocks noChangeAspect="1"/>
          </p:cNvPicPr>
          <p:nvPr/>
        </p:nvPicPr>
        <p:blipFill>
          <a:blip r:embed="rId3"/>
          <a:stretch>
            <a:fillRect/>
          </a:stretch>
        </p:blipFill>
        <p:spPr>
          <a:xfrm>
            <a:off x="7315200" y="1650045"/>
            <a:ext cx="5593080" cy="5055555"/>
          </a:xfrm>
          <a:prstGeom prst="rect">
            <a:avLst/>
          </a:prstGeom>
        </p:spPr>
      </p:pic>
      <p:sp>
        <p:nvSpPr>
          <p:cNvPr id="6" name="Rectangle: Rounded Corners 5">
            <a:extLst>
              <a:ext uri="{FF2B5EF4-FFF2-40B4-BE49-F238E27FC236}">
                <a16:creationId xmlns:a16="http://schemas.microsoft.com/office/drawing/2014/main" id="{4D2FB538-D930-5C97-5FED-E37E7BE90260}"/>
              </a:ext>
            </a:extLst>
          </p:cNvPr>
          <p:cNvSpPr/>
          <p:nvPr/>
        </p:nvSpPr>
        <p:spPr>
          <a:xfrm>
            <a:off x="12832080" y="7559040"/>
            <a:ext cx="1717040" cy="67056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313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B7378C8-DDBA-2FA1-C720-38F241894B8B}"/>
              </a:ext>
            </a:extLst>
          </p:cNvPr>
          <p:cNvSpPr txBox="1"/>
          <p:nvPr/>
        </p:nvSpPr>
        <p:spPr>
          <a:xfrm>
            <a:off x="782320" y="285750"/>
            <a:ext cx="7315200" cy="457818"/>
          </a:xfrm>
          <a:prstGeom prst="rect">
            <a:avLst/>
          </a:prstGeom>
          <a:noFill/>
        </p:spPr>
        <p:txBody>
          <a:bodyPr wrap="square" rtlCol="0" anchor="t">
            <a:spAutoFit/>
          </a:bodyPr>
          <a:lstStyle/>
          <a:p>
            <a:pPr marL="0" indent="0" algn="l">
              <a:lnSpc>
                <a:spcPts val="2750"/>
              </a:lnSpc>
              <a:buNone/>
            </a:pPr>
            <a:r>
              <a:rPr lang="vi-VN" altLang="en-US" sz="32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HOẠT ĐỘNG </a:t>
            </a:r>
            <a:endParaRPr lang="vi-VN" altLang="en-US" sz="32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A19D5A70-A39D-AFF0-7D2F-667E1AC8AA67}"/>
              </a:ext>
            </a:extLst>
          </p:cNvPr>
          <p:cNvPicPr>
            <a:picLocks noChangeAspect="1"/>
          </p:cNvPicPr>
          <p:nvPr/>
        </p:nvPicPr>
        <p:blipFill>
          <a:blip r:embed="rId2"/>
          <a:stretch>
            <a:fillRect/>
          </a:stretch>
        </p:blipFill>
        <p:spPr>
          <a:xfrm>
            <a:off x="1017905" y="1537017"/>
            <a:ext cx="4248150" cy="5524500"/>
          </a:xfrm>
          <a:prstGeom prst="rect">
            <a:avLst/>
          </a:prstGeom>
          <a:noFill/>
          <a:ln>
            <a:noFill/>
          </a:ln>
        </p:spPr>
      </p:pic>
      <p:sp>
        <p:nvSpPr>
          <p:cNvPr id="5" name="Text Box 3">
            <a:extLst>
              <a:ext uri="{FF2B5EF4-FFF2-40B4-BE49-F238E27FC236}">
                <a16:creationId xmlns:a16="http://schemas.microsoft.com/office/drawing/2014/main" id="{752ED71E-CB7B-AE6B-4B3B-87EA8935489C}"/>
              </a:ext>
            </a:extLst>
          </p:cNvPr>
          <p:cNvSpPr txBox="1"/>
          <p:nvPr/>
        </p:nvSpPr>
        <p:spPr>
          <a:xfrm>
            <a:off x="1017905" y="991235"/>
            <a:ext cx="2446655"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Đ</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ăng </a:t>
            </a:r>
            <a:r>
              <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nhập  </a:t>
            </a: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97E46378-89E3-9B68-C788-4684D82ED0D4}"/>
              </a:ext>
            </a:extLst>
          </p:cNvPr>
          <p:cNvPicPr>
            <a:picLocks noChangeAspect="1"/>
          </p:cNvPicPr>
          <p:nvPr/>
        </p:nvPicPr>
        <p:blipFill>
          <a:blip r:embed="rId3"/>
          <a:stretch>
            <a:fillRect/>
          </a:stretch>
        </p:blipFill>
        <p:spPr>
          <a:xfrm>
            <a:off x="7315200" y="1517084"/>
            <a:ext cx="4740275" cy="5505450"/>
          </a:xfrm>
          <a:prstGeom prst="rect">
            <a:avLst/>
          </a:prstGeom>
          <a:noFill/>
          <a:ln>
            <a:noFill/>
          </a:ln>
        </p:spPr>
      </p:pic>
      <p:sp>
        <p:nvSpPr>
          <p:cNvPr id="8" name="TextBox 7">
            <a:extLst>
              <a:ext uri="{FF2B5EF4-FFF2-40B4-BE49-F238E27FC236}">
                <a16:creationId xmlns:a16="http://schemas.microsoft.com/office/drawing/2014/main" id="{FD3CD05B-4FA6-E03C-9419-E1B60791514A}"/>
              </a:ext>
            </a:extLst>
          </p:cNvPr>
          <p:cNvSpPr txBox="1"/>
          <p:nvPr/>
        </p:nvSpPr>
        <p:spPr>
          <a:xfrm>
            <a:off x="7193280" y="869549"/>
            <a:ext cx="2316480" cy="539571"/>
          </a:xfrm>
          <a:prstGeom prst="rect">
            <a:avLst/>
          </a:prstGeom>
          <a:noFill/>
        </p:spPr>
        <p:txBody>
          <a:bodyPr wrap="square">
            <a:spAutoFit/>
          </a:bodyPr>
          <a:lstStyle/>
          <a:p>
            <a:pPr marL="0" indent="0" algn="l">
              <a:lnSpc>
                <a:spcPts val="3900"/>
              </a:lnSpc>
              <a:buNone/>
            </a:pPr>
            <a:r>
              <a:rPr lang="en-US" alt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vé tàu</a:t>
            </a:r>
            <a:r>
              <a:rPr lang="vi-VN" alt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9" name="Rectangle: Rounded Corners 8">
            <a:extLst>
              <a:ext uri="{FF2B5EF4-FFF2-40B4-BE49-F238E27FC236}">
                <a16:creationId xmlns:a16="http://schemas.microsoft.com/office/drawing/2014/main" id="{86C7A7CB-99AE-CEEF-7EF2-552E2A5DBB7D}"/>
              </a:ext>
            </a:extLst>
          </p:cNvPr>
          <p:cNvSpPr/>
          <p:nvPr/>
        </p:nvSpPr>
        <p:spPr>
          <a:xfrm>
            <a:off x="12760960" y="7548880"/>
            <a:ext cx="1798320" cy="68072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27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5D18302-3591-0125-CC61-4400AAAF1000}"/>
              </a:ext>
            </a:extLst>
          </p:cNvPr>
          <p:cNvSpPr txBox="1"/>
          <p:nvPr/>
        </p:nvSpPr>
        <p:spPr>
          <a:xfrm>
            <a:off x="1838188" y="6944677"/>
            <a:ext cx="3438349"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lịch trình</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3" name="Text Box 3">
            <a:extLst>
              <a:ext uri="{FF2B5EF4-FFF2-40B4-BE49-F238E27FC236}">
                <a16:creationId xmlns:a16="http://schemas.microsoft.com/office/drawing/2014/main" id="{0D0282FB-7D18-6ADA-ADFC-9080FA1D13E4}"/>
              </a:ext>
            </a:extLst>
          </p:cNvPr>
          <p:cNvSpPr txBox="1"/>
          <p:nvPr/>
        </p:nvSpPr>
        <p:spPr>
          <a:xfrm>
            <a:off x="9353865" y="6873445"/>
            <a:ext cx="3438349"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khách hàng</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4" name="Picture 6">
            <a:extLst>
              <a:ext uri="{FF2B5EF4-FFF2-40B4-BE49-F238E27FC236}">
                <a16:creationId xmlns:a16="http://schemas.microsoft.com/office/drawing/2014/main" id="{E849F2E1-572B-EEC7-B3AB-398CF41CAD85}"/>
              </a:ext>
            </a:extLst>
          </p:cNvPr>
          <p:cNvPicPr>
            <a:picLocks noChangeAspect="1"/>
          </p:cNvPicPr>
          <p:nvPr/>
        </p:nvPicPr>
        <p:blipFill>
          <a:blip r:embed="rId2"/>
          <a:stretch>
            <a:fillRect/>
          </a:stretch>
        </p:blipFill>
        <p:spPr>
          <a:xfrm>
            <a:off x="401329" y="233225"/>
            <a:ext cx="5955030" cy="6595110"/>
          </a:xfrm>
          <a:prstGeom prst="rect">
            <a:avLst/>
          </a:prstGeom>
          <a:noFill/>
          <a:ln>
            <a:noFill/>
          </a:ln>
        </p:spPr>
      </p:pic>
      <p:pic>
        <p:nvPicPr>
          <p:cNvPr id="5" name="Picture 4">
            <a:extLst>
              <a:ext uri="{FF2B5EF4-FFF2-40B4-BE49-F238E27FC236}">
                <a16:creationId xmlns:a16="http://schemas.microsoft.com/office/drawing/2014/main" id="{C7DDEF13-1145-5B44-0AB8-4E5BDEAC77E0}"/>
              </a:ext>
            </a:extLst>
          </p:cNvPr>
          <p:cNvPicPr>
            <a:picLocks noChangeAspect="1"/>
          </p:cNvPicPr>
          <p:nvPr/>
        </p:nvPicPr>
        <p:blipFill>
          <a:blip r:embed="rId3"/>
          <a:stretch>
            <a:fillRect/>
          </a:stretch>
        </p:blipFill>
        <p:spPr>
          <a:xfrm>
            <a:off x="7600950" y="233225"/>
            <a:ext cx="6297714" cy="6242845"/>
          </a:xfrm>
          <a:prstGeom prst="rect">
            <a:avLst/>
          </a:prstGeom>
        </p:spPr>
      </p:pic>
      <p:sp>
        <p:nvSpPr>
          <p:cNvPr id="6" name="Rectangle: Rounded Corners 5">
            <a:extLst>
              <a:ext uri="{FF2B5EF4-FFF2-40B4-BE49-F238E27FC236}">
                <a16:creationId xmlns:a16="http://schemas.microsoft.com/office/drawing/2014/main" id="{E2002CD9-96B5-418F-7947-04BF045B6AE7}"/>
              </a:ext>
            </a:extLst>
          </p:cNvPr>
          <p:cNvSpPr/>
          <p:nvPr/>
        </p:nvSpPr>
        <p:spPr>
          <a:xfrm>
            <a:off x="12792214" y="7662218"/>
            <a:ext cx="1704838" cy="525849"/>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1CB0ED-C6A1-B797-DC24-CCDAE9FED78F}"/>
              </a:ext>
            </a:extLst>
          </p:cNvPr>
          <p:cNvSpPr/>
          <p:nvPr/>
        </p:nvSpPr>
        <p:spPr>
          <a:xfrm>
            <a:off x="12592050" y="7505700"/>
            <a:ext cx="2038350" cy="7239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a:extLst>
              <a:ext uri="{FF2B5EF4-FFF2-40B4-BE49-F238E27FC236}">
                <a16:creationId xmlns:a16="http://schemas.microsoft.com/office/drawing/2014/main" id="{300C3821-9B07-CB1E-9809-88D29687E53A}"/>
              </a:ext>
            </a:extLst>
          </p:cNvPr>
          <p:cNvSpPr txBox="1"/>
          <p:nvPr/>
        </p:nvSpPr>
        <p:spPr>
          <a:xfrm>
            <a:off x="0" y="561242"/>
            <a:ext cx="7315200" cy="505908"/>
          </a:xfrm>
          <a:prstGeom prst="rect">
            <a:avLst/>
          </a:prstGeom>
          <a:noFill/>
        </p:spPr>
        <p:txBody>
          <a:bodyPr wrap="square" rtlCol="0" anchor="t">
            <a:spAutoFit/>
          </a:bodyPr>
          <a:lstStyle/>
          <a:p>
            <a:pPr marL="0" indent="0" algn="l">
              <a:lnSpc>
                <a:spcPts val="2750"/>
              </a:lnSpc>
              <a:buNone/>
            </a:pPr>
            <a:r>
              <a:rPr lang="vi-VN" altLang="en-US" sz="48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LỚP</a:t>
            </a:r>
            <a:endParaRPr lang="vi-VN" altLang="en-US" sz="48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pic>
        <p:nvPicPr>
          <p:cNvPr id="4" name="Picture 1">
            <a:extLst>
              <a:ext uri="{FF2B5EF4-FFF2-40B4-BE49-F238E27FC236}">
                <a16:creationId xmlns:a16="http://schemas.microsoft.com/office/drawing/2014/main" id="{7F7CB145-DABA-963E-519C-BB728DF776CA}"/>
              </a:ext>
            </a:extLst>
          </p:cNvPr>
          <p:cNvPicPr>
            <a:picLocks noChangeAspect="1"/>
          </p:cNvPicPr>
          <p:nvPr/>
        </p:nvPicPr>
        <p:blipFill>
          <a:blip r:embed="rId2"/>
          <a:stretch>
            <a:fillRect/>
          </a:stretch>
        </p:blipFill>
        <p:spPr>
          <a:xfrm>
            <a:off x="4100195" y="561975"/>
            <a:ext cx="10271760" cy="7458075"/>
          </a:xfrm>
          <a:prstGeom prst="rect">
            <a:avLst/>
          </a:prstGeom>
        </p:spPr>
      </p:pic>
    </p:spTree>
    <p:extLst>
      <p:ext uri="{BB962C8B-B14F-4D97-AF65-F5344CB8AC3E}">
        <p14:creationId xmlns:p14="http://schemas.microsoft.com/office/powerpoint/2010/main" val="388726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F868AF-C32F-9B9A-A38D-F9CB8516DB84}"/>
              </a:ext>
            </a:extLst>
          </p:cNvPr>
          <p:cNvSpPr/>
          <p:nvPr/>
        </p:nvSpPr>
        <p:spPr>
          <a:xfrm>
            <a:off x="12820650" y="7600950"/>
            <a:ext cx="1809750" cy="62865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1">
            <a:extLst>
              <a:ext uri="{FF2B5EF4-FFF2-40B4-BE49-F238E27FC236}">
                <a16:creationId xmlns:a16="http://schemas.microsoft.com/office/drawing/2014/main" id="{65736FE3-BB78-55B3-DA60-E3FA6AF602B7}"/>
              </a:ext>
            </a:extLst>
          </p:cNvPr>
          <p:cNvSpPr txBox="1"/>
          <p:nvPr/>
        </p:nvSpPr>
        <p:spPr>
          <a:xfrm>
            <a:off x="-605155" y="461456"/>
            <a:ext cx="7315200" cy="505908"/>
          </a:xfrm>
          <a:prstGeom prst="rect">
            <a:avLst/>
          </a:prstGeom>
          <a:noFill/>
        </p:spPr>
        <p:txBody>
          <a:bodyPr wrap="square" rtlCol="0" anchor="t">
            <a:spAutoFit/>
          </a:bodyPr>
          <a:lstStyle/>
          <a:p>
            <a:pPr marL="0" indent="0" algn="ctr">
              <a:lnSpc>
                <a:spcPts val="2750"/>
              </a:lnSpc>
              <a:buNone/>
            </a:pPr>
            <a:r>
              <a:rPr lang="vi-VN" altLang="en-US" sz="48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TRÌNH TỰ</a:t>
            </a:r>
            <a:endParaRPr lang="vi-VN" altLang="en-US" sz="48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sp>
        <p:nvSpPr>
          <p:cNvPr id="4" name="Text Box 2">
            <a:extLst>
              <a:ext uri="{FF2B5EF4-FFF2-40B4-BE49-F238E27FC236}">
                <a16:creationId xmlns:a16="http://schemas.microsoft.com/office/drawing/2014/main" id="{83B6C6D7-B9E1-EE8D-2F0E-B9AD2DB4AB40}"/>
              </a:ext>
            </a:extLst>
          </p:cNvPr>
          <p:cNvSpPr txBox="1"/>
          <p:nvPr/>
        </p:nvSpPr>
        <p:spPr>
          <a:xfrm>
            <a:off x="6054689" y="6813830"/>
            <a:ext cx="3860165" cy="493918"/>
          </a:xfrm>
          <a:prstGeom prst="rect">
            <a:avLst/>
          </a:prstGeom>
          <a:noFill/>
        </p:spPr>
        <p:txBody>
          <a:bodyPr wrap="square" rtlCol="0" anchor="t">
            <a:spAutoFit/>
          </a:bodyPr>
          <a:lstStyle/>
          <a:p>
            <a:pPr marL="0" indent="0" algn="l">
              <a:lnSpc>
                <a:spcPts val="2750"/>
              </a:lnSpc>
              <a:buNone/>
            </a:pPr>
            <a:r>
              <a:rPr lang="" altLang="en-US" sz="44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Đă</a:t>
            </a:r>
            <a:r>
              <a:rPr lang="en-US" altLang="en-US" sz="44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ng nhập</a:t>
            </a:r>
          </a:p>
        </p:txBody>
      </p:sp>
      <p:pic>
        <p:nvPicPr>
          <p:cNvPr id="7" name="Picture 6">
            <a:extLst>
              <a:ext uri="{FF2B5EF4-FFF2-40B4-BE49-F238E27FC236}">
                <a16:creationId xmlns:a16="http://schemas.microsoft.com/office/drawing/2014/main" id="{F32A795F-05EA-3B1D-C0BF-E47803B57098}"/>
              </a:ext>
            </a:extLst>
          </p:cNvPr>
          <p:cNvPicPr>
            <a:picLocks noChangeAspect="1"/>
          </p:cNvPicPr>
          <p:nvPr/>
        </p:nvPicPr>
        <p:blipFill>
          <a:blip r:embed="rId2"/>
          <a:stretch>
            <a:fillRect/>
          </a:stretch>
        </p:blipFill>
        <p:spPr>
          <a:xfrm>
            <a:off x="3070578" y="1444978"/>
            <a:ext cx="8884355" cy="4797778"/>
          </a:xfrm>
          <a:prstGeom prst="rect">
            <a:avLst/>
          </a:prstGeom>
        </p:spPr>
      </p:pic>
    </p:spTree>
    <p:extLst>
      <p:ext uri="{BB962C8B-B14F-4D97-AF65-F5344CB8AC3E}">
        <p14:creationId xmlns:p14="http://schemas.microsoft.com/office/powerpoint/2010/main" val="333758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92D70071-1716-87DD-126F-91B6EB0C4185}"/>
              </a:ext>
            </a:extLst>
          </p:cNvPr>
          <p:cNvSpPr txBox="1"/>
          <p:nvPr/>
        </p:nvSpPr>
        <p:spPr>
          <a:xfrm>
            <a:off x="262255" y="540753"/>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vé tàu</a:t>
            </a:r>
          </a:p>
        </p:txBody>
      </p:sp>
      <p:pic>
        <p:nvPicPr>
          <p:cNvPr id="3" name="Hình ảnh 8">
            <a:extLst>
              <a:ext uri="{FF2B5EF4-FFF2-40B4-BE49-F238E27FC236}">
                <a16:creationId xmlns:a16="http://schemas.microsoft.com/office/drawing/2014/main" id="{24927AB7-21DF-0A81-319C-F4717D4B89FD}"/>
              </a:ext>
            </a:extLst>
          </p:cNvPr>
          <p:cNvPicPr>
            <a:picLocks noChangeAspect="1"/>
          </p:cNvPicPr>
          <p:nvPr/>
        </p:nvPicPr>
        <p:blipFill>
          <a:blip r:embed="rId2"/>
          <a:stretch>
            <a:fillRect/>
          </a:stretch>
        </p:blipFill>
        <p:spPr>
          <a:xfrm>
            <a:off x="2286000" y="1022616"/>
            <a:ext cx="10058400" cy="6324600"/>
          </a:xfrm>
          <a:prstGeom prst="rect">
            <a:avLst/>
          </a:prstGeom>
        </p:spPr>
      </p:pic>
      <p:sp>
        <p:nvSpPr>
          <p:cNvPr id="4" name="Rectangle: Rounded Corners 3">
            <a:extLst>
              <a:ext uri="{FF2B5EF4-FFF2-40B4-BE49-F238E27FC236}">
                <a16:creationId xmlns:a16="http://schemas.microsoft.com/office/drawing/2014/main" id="{93D5A82D-0985-A939-E389-B2EF41C223E5}"/>
              </a:ext>
            </a:extLst>
          </p:cNvPr>
          <p:cNvSpPr/>
          <p:nvPr/>
        </p:nvSpPr>
        <p:spPr>
          <a:xfrm>
            <a:off x="12725400" y="7696200"/>
            <a:ext cx="1905000" cy="5334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26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112B55-CA2F-0117-0B7E-113B753B142A}"/>
              </a:ext>
            </a:extLst>
          </p:cNvPr>
          <p:cNvPicPr>
            <a:picLocks noChangeAspect="1"/>
          </p:cNvPicPr>
          <p:nvPr/>
        </p:nvPicPr>
        <p:blipFill>
          <a:blip r:embed="rId2"/>
          <a:stretch>
            <a:fillRect/>
          </a:stretch>
        </p:blipFill>
        <p:spPr>
          <a:xfrm>
            <a:off x="3071446" y="1051560"/>
            <a:ext cx="7948246" cy="6568440"/>
          </a:xfrm>
          <a:prstGeom prst="rect">
            <a:avLst/>
          </a:prstGeom>
        </p:spPr>
      </p:pic>
      <p:sp>
        <p:nvSpPr>
          <p:cNvPr id="3" name="Rectangle: Rounded Corners 2">
            <a:extLst>
              <a:ext uri="{FF2B5EF4-FFF2-40B4-BE49-F238E27FC236}">
                <a16:creationId xmlns:a16="http://schemas.microsoft.com/office/drawing/2014/main" id="{1EA1C2F9-D8E3-0162-4F7D-8468E6C4D22D}"/>
              </a:ext>
            </a:extLst>
          </p:cNvPr>
          <p:cNvSpPr/>
          <p:nvPr/>
        </p:nvSpPr>
        <p:spPr>
          <a:xfrm>
            <a:off x="12725400" y="7620000"/>
            <a:ext cx="1905000" cy="60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a:extLst>
              <a:ext uri="{FF2B5EF4-FFF2-40B4-BE49-F238E27FC236}">
                <a16:creationId xmlns:a16="http://schemas.microsoft.com/office/drawing/2014/main" id="{7B52AEED-83FD-C218-90C7-0DE0AAB9E554}"/>
              </a:ext>
            </a:extLst>
          </p:cNvPr>
          <p:cNvSpPr txBox="1"/>
          <p:nvPr/>
        </p:nvSpPr>
        <p:spPr>
          <a:xfrm>
            <a:off x="262255" y="540753"/>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lịch trình</a:t>
            </a:r>
            <a:endPar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spTree>
    <p:extLst>
      <p:ext uri="{BB962C8B-B14F-4D97-AF65-F5344CB8AC3E}">
        <p14:creationId xmlns:p14="http://schemas.microsoft.com/office/powerpoint/2010/main" val="301942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6">
            <a:extLst>
              <a:ext uri="{FF2B5EF4-FFF2-40B4-BE49-F238E27FC236}">
                <a16:creationId xmlns:a16="http://schemas.microsoft.com/office/drawing/2014/main" id="{4310E840-E235-50E3-E5B1-4F2E6FAE1789}"/>
              </a:ext>
            </a:extLst>
          </p:cNvPr>
          <p:cNvPicPr>
            <a:picLocks noChangeAspect="1"/>
          </p:cNvPicPr>
          <p:nvPr/>
        </p:nvPicPr>
        <p:blipFill>
          <a:blip r:embed="rId2"/>
          <a:stretch>
            <a:fillRect/>
          </a:stretch>
        </p:blipFill>
        <p:spPr>
          <a:xfrm>
            <a:off x="3024553" y="1218858"/>
            <a:ext cx="9050215" cy="6166680"/>
          </a:xfrm>
          <a:prstGeom prst="rect">
            <a:avLst/>
          </a:prstGeom>
        </p:spPr>
      </p:pic>
      <p:sp>
        <p:nvSpPr>
          <p:cNvPr id="3" name="Rectangle: Rounded Corners 2">
            <a:extLst>
              <a:ext uri="{FF2B5EF4-FFF2-40B4-BE49-F238E27FC236}">
                <a16:creationId xmlns:a16="http://schemas.microsoft.com/office/drawing/2014/main" id="{85D8D8ED-8751-1C81-C380-5B1CC9BE49D6}"/>
              </a:ext>
            </a:extLst>
          </p:cNvPr>
          <p:cNvSpPr/>
          <p:nvPr/>
        </p:nvSpPr>
        <p:spPr>
          <a:xfrm>
            <a:off x="12852400" y="7721600"/>
            <a:ext cx="1605280" cy="5080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a:extLst>
              <a:ext uri="{FF2B5EF4-FFF2-40B4-BE49-F238E27FC236}">
                <a16:creationId xmlns:a16="http://schemas.microsoft.com/office/drawing/2014/main" id="{B2188417-4E50-2449-BB9E-37D84A481BC1}"/>
              </a:ext>
            </a:extLst>
          </p:cNvPr>
          <p:cNvSpPr txBox="1"/>
          <p:nvPr/>
        </p:nvSpPr>
        <p:spPr>
          <a:xfrm>
            <a:off x="445770" y="446405"/>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nhân viên</a:t>
            </a:r>
          </a:p>
        </p:txBody>
      </p:sp>
    </p:spTree>
    <p:extLst>
      <p:ext uri="{BB962C8B-B14F-4D97-AF65-F5344CB8AC3E}">
        <p14:creationId xmlns:p14="http://schemas.microsoft.com/office/powerpoint/2010/main" val="338477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1FACB8-88B0-38A6-AB0F-46B1A7DE3C21}"/>
              </a:ext>
            </a:extLst>
          </p:cNvPr>
          <p:cNvSpPr/>
          <p:nvPr/>
        </p:nvSpPr>
        <p:spPr>
          <a:xfrm>
            <a:off x="12866146" y="7691718"/>
            <a:ext cx="1678193" cy="537882"/>
          </a:xfrm>
          <a:prstGeom prst="roundRect">
            <a:avLst>
              <a:gd name="adj" fmla="val 48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E3038D2A-8203-F7C6-335B-98C78BBC4897}"/>
              </a:ext>
            </a:extLst>
          </p:cNvPr>
          <p:cNvSpPr/>
          <p:nvPr/>
        </p:nvSpPr>
        <p:spPr>
          <a:xfrm>
            <a:off x="415032" y="459700"/>
            <a:ext cx="7556421" cy="1417558"/>
          </a:xfrm>
          <a:prstGeom prst="rect">
            <a:avLst/>
          </a:prstGeom>
          <a:noFill/>
          <a:ln/>
        </p:spPr>
        <p:txBody>
          <a:bodyPr wrap="square" lIns="0" tIns="0" rIns="0" bIns="0" rtlCol="0" anchor="t"/>
          <a:lstStyle/>
          <a:p>
            <a:pPr>
              <a:lnSpc>
                <a:spcPts val="5550"/>
              </a:lnSpc>
            </a:pPr>
            <a:r>
              <a:rPr lang="en-US" sz="4450" b="1">
                <a:latin typeface="Times New Roman" panose="02020603050405020304" pitchFamily="18" charset="0"/>
                <a:cs typeface="Times New Roman" panose="02020603050405020304" pitchFamily="18" charset="0"/>
              </a:rPr>
              <a:t> TỔNG QUAN</a:t>
            </a:r>
          </a:p>
          <a:p>
            <a:pPr>
              <a:lnSpc>
                <a:spcPts val="5550"/>
              </a:lnSpc>
            </a:pPr>
            <a:endParaRPr lang="en-US" sz="4450" b="1">
              <a:latin typeface="Times New Roman" panose="02020603050405020304" pitchFamily="18" charset="0"/>
              <a:cs typeface="Times New Roman" panose="02020603050405020304" pitchFamily="18" charset="0"/>
            </a:endParaRPr>
          </a:p>
          <a:p>
            <a:pPr>
              <a:lnSpc>
                <a:spcPts val="5550"/>
              </a:lnSpc>
            </a:pPr>
            <a:r>
              <a:rPr lang="en-US" sz="3200">
                <a:latin typeface="Times New Roman" panose="02020603050405020304" pitchFamily="18" charset="0"/>
                <a:cs typeface="Times New Roman" panose="02020603050405020304" pitchFamily="18" charset="0"/>
              </a:rPr>
              <a:t>CHƯƠNG 1.KHẢO SÁT HIỆN TRẠNG CỦA HỆ THỐNG</a:t>
            </a:r>
          </a:p>
          <a:p>
            <a:pPr>
              <a:lnSpc>
                <a:spcPts val="5550"/>
              </a:lnSpc>
            </a:pPr>
            <a:r>
              <a:rPr lang="en-US" sz="3200">
                <a:latin typeface="Times New Roman" panose="02020603050405020304" pitchFamily="18" charset="0"/>
                <a:cs typeface="Times New Roman" panose="02020603050405020304" pitchFamily="18" charset="0"/>
              </a:rPr>
              <a:t>CHƯƠNG 2.PHÂN TÍCH VÀ THIẾT KẾ HỆ THỐNG</a:t>
            </a:r>
          </a:p>
          <a:p>
            <a:pPr>
              <a:lnSpc>
                <a:spcPts val="5550"/>
              </a:lnSpc>
            </a:pPr>
            <a:r>
              <a:rPr lang="en-US" sz="3200">
                <a:latin typeface="Times New Roman" panose="02020603050405020304" pitchFamily="18" charset="0"/>
                <a:cs typeface="Times New Roman" panose="02020603050405020304" pitchFamily="18" charset="0"/>
              </a:rPr>
              <a:t>CHƯƠNG 3.THIẾT KẾ HỆ THỐNG</a:t>
            </a:r>
          </a:p>
          <a:p>
            <a:pPr>
              <a:lnSpc>
                <a:spcPts val="5550"/>
              </a:lnSpc>
            </a:pPr>
            <a:r>
              <a:rPr lang="en-US" sz="3200">
                <a:latin typeface="Times New Roman" panose="02020603050405020304" pitchFamily="18" charset="0"/>
                <a:cs typeface="Times New Roman" panose="02020603050405020304" pitchFamily="18" charset="0"/>
              </a:rPr>
              <a:t>CHƯƠNG 4.CÀI ĐẶT CHƯƠNG TRÌNH</a:t>
            </a:r>
          </a:p>
          <a:p>
            <a:pPr>
              <a:lnSpc>
                <a:spcPts val="5550"/>
              </a:lnSpc>
            </a:pPr>
            <a:r>
              <a:rPr lang="en-US" sz="3200">
                <a:latin typeface="Times New Roman" panose="02020603050405020304" pitchFamily="18" charset="0"/>
                <a:cs typeface="Times New Roman" panose="02020603050405020304" pitchFamily="18" charset="0"/>
              </a:rPr>
              <a:t>CHƯƠNG 5.NHẬN XÉT VÀ ĐÁNH GIÁ HỆ THỐNG</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C77189-6926-CE5F-4492-F5146D3750DC}"/>
              </a:ext>
            </a:extLst>
          </p:cNvPr>
          <p:cNvPicPr/>
          <p:nvPr/>
        </p:nvPicPr>
        <p:blipFill>
          <a:blip r:embed="rId2"/>
          <a:stretch>
            <a:fillRect/>
          </a:stretch>
        </p:blipFill>
        <p:spPr>
          <a:xfrm>
            <a:off x="9124950" y="0"/>
            <a:ext cx="5505450" cy="8229600"/>
          </a:xfrm>
          <a:prstGeom prst="rect">
            <a:avLst/>
          </a:prstGeom>
        </p:spPr>
      </p:pic>
    </p:spTree>
    <p:extLst>
      <p:ext uri="{BB962C8B-B14F-4D97-AF65-F5344CB8AC3E}">
        <p14:creationId xmlns:p14="http://schemas.microsoft.com/office/powerpoint/2010/main" val="28455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9B08132-728B-F98C-13FF-33C34788337E}"/>
              </a:ext>
            </a:extLst>
          </p:cNvPr>
          <p:cNvSpPr txBox="1"/>
          <p:nvPr/>
        </p:nvSpPr>
        <p:spPr>
          <a:xfrm>
            <a:off x="398779" y="675689"/>
            <a:ext cx="8229405"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trình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khách hà</a:t>
            </a: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ng</a:t>
            </a:r>
          </a:p>
        </p:txBody>
      </p:sp>
      <p:sp>
        <p:nvSpPr>
          <p:cNvPr id="3" name="Rectangle: Rounded Corners 2">
            <a:extLst>
              <a:ext uri="{FF2B5EF4-FFF2-40B4-BE49-F238E27FC236}">
                <a16:creationId xmlns:a16="http://schemas.microsoft.com/office/drawing/2014/main" id="{3A2D0843-88E9-3903-6227-CEEA2CC17ED4}"/>
              </a:ext>
            </a:extLst>
          </p:cNvPr>
          <p:cNvSpPr/>
          <p:nvPr/>
        </p:nvSpPr>
        <p:spPr>
          <a:xfrm>
            <a:off x="12848492" y="7549662"/>
            <a:ext cx="1781908" cy="679938"/>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17">
            <a:extLst>
              <a:ext uri="{FF2B5EF4-FFF2-40B4-BE49-F238E27FC236}">
                <a16:creationId xmlns:a16="http://schemas.microsoft.com/office/drawing/2014/main" id="{0261947E-82D0-2C99-0F7A-AABB397F6626}"/>
              </a:ext>
            </a:extLst>
          </p:cNvPr>
          <p:cNvPicPr>
            <a:picLocks noChangeAspect="1"/>
          </p:cNvPicPr>
          <p:nvPr/>
        </p:nvPicPr>
        <p:blipFill>
          <a:blip r:embed="rId2"/>
          <a:stretch>
            <a:fillRect/>
          </a:stretch>
        </p:blipFill>
        <p:spPr>
          <a:xfrm>
            <a:off x="2226309" y="1471246"/>
            <a:ext cx="9754676" cy="6078416"/>
          </a:xfrm>
          <a:prstGeom prst="rect">
            <a:avLst/>
          </a:prstGeom>
        </p:spPr>
      </p:pic>
    </p:spTree>
    <p:extLst>
      <p:ext uri="{BB962C8B-B14F-4D97-AF65-F5344CB8AC3E}">
        <p14:creationId xmlns:p14="http://schemas.microsoft.com/office/powerpoint/2010/main" val="2854186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D5EF7B4-066F-AC1E-0EA4-73CB7225FD12}"/>
              </a:ext>
            </a:extLst>
          </p:cNvPr>
          <p:cNvSpPr/>
          <p:nvPr/>
        </p:nvSpPr>
        <p:spPr>
          <a:xfrm>
            <a:off x="192933" y="150824"/>
            <a:ext cx="9285175" cy="708779"/>
          </a:xfrm>
          <a:prstGeom prst="rect">
            <a:avLst/>
          </a:prstGeom>
          <a:noFill/>
        </p:spPr>
        <p:txBody>
          <a:bodyPr wrap="none" lIns="0" tIns="0" rIns="0" bIns="0" rtlCol="0" anchor="t"/>
          <a:lstStyle/>
          <a:p>
            <a:pPr marL="0" indent="0" algn="l">
              <a:lnSpc>
                <a:spcPts val="5550"/>
              </a:lnSpc>
              <a:buNone/>
            </a:pPr>
            <a:r>
              <a:rPr lang="en-US" altLang="en-US" sz="4450" b="1" dirty="0">
                <a:latin typeface="Times New Roman" panose="02020603050405020304" pitchFamily="18" charset="0"/>
                <a:ea typeface="Noto Serif SC Bold" pitchFamily="34" charset="-122"/>
                <a:cs typeface="Times New Roman" panose="02020603050405020304" pitchFamily="18" charset="0"/>
              </a:rPr>
              <a:t>CHƯƠNG 3. THIẾT KẾ HỆ THỐNG</a:t>
            </a:r>
          </a:p>
        </p:txBody>
      </p:sp>
      <p:sp>
        <p:nvSpPr>
          <p:cNvPr id="4" name="TextBox 3">
            <a:extLst>
              <a:ext uri="{FF2B5EF4-FFF2-40B4-BE49-F238E27FC236}">
                <a16:creationId xmlns:a16="http://schemas.microsoft.com/office/drawing/2014/main" id="{E512E3C6-F13F-EA4E-B4D9-AB4E8B4B771E}"/>
              </a:ext>
            </a:extLst>
          </p:cNvPr>
          <p:cNvSpPr txBox="1"/>
          <p:nvPr/>
        </p:nvSpPr>
        <p:spPr>
          <a:xfrm>
            <a:off x="192933" y="1006125"/>
            <a:ext cx="7394330" cy="707886"/>
          </a:xfrm>
          <a:prstGeom prst="rect">
            <a:avLst/>
          </a:prstGeom>
          <a:noFill/>
        </p:spPr>
        <p:txBody>
          <a:bodyPr wrap="square">
            <a:spAutoFit/>
          </a:bodyPr>
          <a:lstStyle/>
          <a:p>
            <a:r>
              <a:rPr lang="en-US" altLang="en-US" sz="40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Thiết kế cơ sở dữ liệu </a:t>
            </a:r>
            <a:endParaRPr lang="en-US" sz="4000"/>
          </a:p>
        </p:txBody>
      </p:sp>
      <p:sp>
        <p:nvSpPr>
          <p:cNvPr id="13" name="Text 2">
            <a:extLst>
              <a:ext uri="{FF2B5EF4-FFF2-40B4-BE49-F238E27FC236}">
                <a16:creationId xmlns:a16="http://schemas.microsoft.com/office/drawing/2014/main" id="{70E2D812-17C4-997C-823E-5A5F1E28A1C2}"/>
              </a:ext>
            </a:extLst>
          </p:cNvPr>
          <p:cNvSpPr/>
          <p:nvPr/>
        </p:nvSpPr>
        <p:spPr>
          <a:xfrm>
            <a:off x="514826" y="1687950"/>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KhachHang</a:t>
            </a:r>
            <a:endParaRPr lang="en-US" sz="1400" dirty="0"/>
          </a:p>
        </p:txBody>
      </p:sp>
      <p:pic>
        <p:nvPicPr>
          <p:cNvPr id="14" name="Image 0" descr="preencoded.png">
            <a:extLst>
              <a:ext uri="{FF2B5EF4-FFF2-40B4-BE49-F238E27FC236}">
                <a16:creationId xmlns:a16="http://schemas.microsoft.com/office/drawing/2014/main" id="{A6812E3D-BA0F-3DB1-AC1A-5B9B73957FC7}"/>
              </a:ext>
            </a:extLst>
          </p:cNvPr>
          <p:cNvPicPr>
            <a:picLocks noChangeAspect="1"/>
          </p:cNvPicPr>
          <p:nvPr/>
        </p:nvPicPr>
        <p:blipFill>
          <a:blip r:embed="rId2"/>
          <a:stretch>
            <a:fillRect/>
          </a:stretch>
        </p:blipFill>
        <p:spPr>
          <a:xfrm>
            <a:off x="479294" y="1936195"/>
            <a:ext cx="6262872" cy="2827999"/>
          </a:xfrm>
          <a:prstGeom prst="rect">
            <a:avLst/>
          </a:prstGeom>
        </p:spPr>
      </p:pic>
      <p:sp>
        <p:nvSpPr>
          <p:cNvPr id="15" name="Text 3">
            <a:extLst>
              <a:ext uri="{FF2B5EF4-FFF2-40B4-BE49-F238E27FC236}">
                <a16:creationId xmlns:a16="http://schemas.microsoft.com/office/drawing/2014/main" id="{AB891916-806B-6A27-BD7C-E14EACE32DA9}"/>
              </a:ext>
            </a:extLst>
          </p:cNvPr>
          <p:cNvSpPr/>
          <p:nvPr/>
        </p:nvSpPr>
        <p:spPr>
          <a:xfrm>
            <a:off x="7502247" y="1706285"/>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NhanVien</a:t>
            </a:r>
            <a:endParaRPr lang="en-US" sz="1400" dirty="0"/>
          </a:p>
        </p:txBody>
      </p:sp>
      <p:pic>
        <p:nvPicPr>
          <p:cNvPr id="16" name="Image 1" descr="preencoded.png">
            <a:extLst>
              <a:ext uri="{FF2B5EF4-FFF2-40B4-BE49-F238E27FC236}">
                <a16:creationId xmlns:a16="http://schemas.microsoft.com/office/drawing/2014/main" id="{89C73736-E205-C93F-AACF-94BA9D332560}"/>
              </a:ext>
            </a:extLst>
          </p:cNvPr>
          <p:cNvPicPr>
            <a:picLocks noChangeAspect="1"/>
          </p:cNvPicPr>
          <p:nvPr/>
        </p:nvPicPr>
        <p:blipFill>
          <a:blip r:embed="rId3"/>
          <a:stretch>
            <a:fillRect/>
          </a:stretch>
        </p:blipFill>
        <p:spPr>
          <a:xfrm>
            <a:off x="7266182" y="1982674"/>
            <a:ext cx="5975033" cy="2608302"/>
          </a:xfrm>
          <a:prstGeom prst="rect">
            <a:avLst/>
          </a:prstGeom>
        </p:spPr>
      </p:pic>
      <p:sp>
        <p:nvSpPr>
          <p:cNvPr id="17" name="Text 4">
            <a:extLst>
              <a:ext uri="{FF2B5EF4-FFF2-40B4-BE49-F238E27FC236}">
                <a16:creationId xmlns:a16="http://schemas.microsoft.com/office/drawing/2014/main" id="{832A2A24-B959-A269-076E-5B03DE64B7A0}"/>
              </a:ext>
            </a:extLst>
          </p:cNvPr>
          <p:cNvSpPr/>
          <p:nvPr/>
        </p:nvSpPr>
        <p:spPr>
          <a:xfrm>
            <a:off x="479294" y="5095929"/>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QuanTri</a:t>
            </a:r>
            <a:endParaRPr lang="en-US" sz="1400" dirty="0"/>
          </a:p>
        </p:txBody>
      </p:sp>
      <p:pic>
        <p:nvPicPr>
          <p:cNvPr id="18" name="Image 2" descr="preencoded.png">
            <a:extLst>
              <a:ext uri="{FF2B5EF4-FFF2-40B4-BE49-F238E27FC236}">
                <a16:creationId xmlns:a16="http://schemas.microsoft.com/office/drawing/2014/main" id="{0BF36456-A954-0D24-8A42-207B1670768E}"/>
              </a:ext>
            </a:extLst>
          </p:cNvPr>
          <p:cNvPicPr>
            <a:picLocks noChangeAspect="1"/>
          </p:cNvPicPr>
          <p:nvPr/>
        </p:nvPicPr>
        <p:blipFill>
          <a:blip r:embed="rId4"/>
          <a:stretch>
            <a:fillRect/>
          </a:stretch>
        </p:blipFill>
        <p:spPr>
          <a:xfrm>
            <a:off x="300256" y="5325839"/>
            <a:ext cx="6620947" cy="2572025"/>
          </a:xfrm>
          <a:prstGeom prst="rect">
            <a:avLst/>
          </a:prstGeom>
        </p:spPr>
      </p:pic>
      <p:sp>
        <p:nvSpPr>
          <p:cNvPr id="19" name="Text 5">
            <a:extLst>
              <a:ext uri="{FF2B5EF4-FFF2-40B4-BE49-F238E27FC236}">
                <a16:creationId xmlns:a16="http://schemas.microsoft.com/office/drawing/2014/main" id="{1A3271B0-141B-FB8B-872F-F96D5D0F123D}"/>
              </a:ext>
            </a:extLst>
          </p:cNvPr>
          <p:cNvSpPr/>
          <p:nvPr/>
        </p:nvSpPr>
        <p:spPr>
          <a:xfrm>
            <a:off x="7502247" y="5095929"/>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DatVe</a:t>
            </a:r>
            <a:endParaRPr lang="en-US" sz="1400" dirty="0"/>
          </a:p>
        </p:txBody>
      </p:sp>
      <p:pic>
        <p:nvPicPr>
          <p:cNvPr id="20" name="Image 3" descr="preencoded.png">
            <a:extLst>
              <a:ext uri="{FF2B5EF4-FFF2-40B4-BE49-F238E27FC236}">
                <a16:creationId xmlns:a16="http://schemas.microsoft.com/office/drawing/2014/main" id="{1F22A35A-A0B7-E763-E969-06F3BE60F2EB}"/>
              </a:ext>
            </a:extLst>
          </p:cNvPr>
          <p:cNvPicPr>
            <a:picLocks noChangeAspect="1"/>
          </p:cNvPicPr>
          <p:nvPr/>
        </p:nvPicPr>
        <p:blipFill>
          <a:blip r:embed="rId5"/>
          <a:stretch>
            <a:fillRect/>
          </a:stretch>
        </p:blipFill>
        <p:spPr>
          <a:xfrm>
            <a:off x="7315200" y="5390673"/>
            <a:ext cx="5926015" cy="2265283"/>
          </a:xfrm>
          <a:prstGeom prst="rect">
            <a:avLst/>
          </a:prstGeom>
        </p:spPr>
      </p:pic>
      <p:sp>
        <p:nvSpPr>
          <p:cNvPr id="21" name="Rectangle: Rounded Corners 20">
            <a:extLst>
              <a:ext uri="{FF2B5EF4-FFF2-40B4-BE49-F238E27FC236}">
                <a16:creationId xmlns:a16="http://schemas.microsoft.com/office/drawing/2014/main" id="{650542FB-E667-689F-E8D5-5B1DC0D1B488}"/>
              </a:ext>
            </a:extLst>
          </p:cNvPr>
          <p:cNvSpPr/>
          <p:nvPr/>
        </p:nvSpPr>
        <p:spPr>
          <a:xfrm>
            <a:off x="12836769" y="7655956"/>
            <a:ext cx="1793631" cy="57364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51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4E56ECC-6067-B822-8520-D2B058709F32}"/>
              </a:ext>
            </a:extLst>
          </p:cNvPr>
          <p:cNvSpPr/>
          <p:nvPr/>
        </p:nvSpPr>
        <p:spPr>
          <a:xfrm>
            <a:off x="324417" y="26336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Ve</a:t>
            </a:r>
            <a:endParaRPr lang="en-US" sz="145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68DEE605-1EB1-9370-1F87-606C79FC5DE1}"/>
              </a:ext>
            </a:extLst>
          </p:cNvPr>
          <p:cNvPicPr>
            <a:picLocks noChangeAspect="1"/>
          </p:cNvPicPr>
          <p:nvPr/>
        </p:nvPicPr>
        <p:blipFill>
          <a:blip r:embed="rId2"/>
          <a:stretch>
            <a:fillRect/>
          </a:stretch>
        </p:blipFill>
        <p:spPr>
          <a:xfrm>
            <a:off x="1" y="518700"/>
            <a:ext cx="4695092" cy="2159079"/>
          </a:xfrm>
          <a:prstGeom prst="rect">
            <a:avLst/>
          </a:prstGeom>
        </p:spPr>
      </p:pic>
      <p:sp>
        <p:nvSpPr>
          <p:cNvPr id="4" name="Text 3">
            <a:extLst>
              <a:ext uri="{FF2B5EF4-FFF2-40B4-BE49-F238E27FC236}">
                <a16:creationId xmlns:a16="http://schemas.microsoft.com/office/drawing/2014/main" id="{6D3E7239-1496-1732-7071-1FC2ED995735}"/>
              </a:ext>
            </a:extLst>
          </p:cNvPr>
          <p:cNvSpPr/>
          <p:nvPr/>
        </p:nvSpPr>
        <p:spPr>
          <a:xfrm>
            <a:off x="6373356" y="211427"/>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Tau</a:t>
            </a:r>
            <a:endParaRPr lang="en-US" sz="1450" dirty="0">
              <a:latin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C1358B27-865E-C5D4-7E89-4C11726AD3B4}"/>
              </a:ext>
            </a:extLst>
          </p:cNvPr>
          <p:cNvPicPr>
            <a:picLocks noChangeAspect="1"/>
          </p:cNvPicPr>
          <p:nvPr/>
        </p:nvPicPr>
        <p:blipFill>
          <a:blip r:embed="rId3"/>
          <a:stretch>
            <a:fillRect/>
          </a:stretch>
        </p:blipFill>
        <p:spPr>
          <a:xfrm>
            <a:off x="5226529" y="527501"/>
            <a:ext cx="4177341" cy="2184559"/>
          </a:xfrm>
          <a:prstGeom prst="rect">
            <a:avLst/>
          </a:prstGeom>
        </p:spPr>
      </p:pic>
      <p:sp>
        <p:nvSpPr>
          <p:cNvPr id="6" name="Text 4">
            <a:extLst>
              <a:ext uri="{FF2B5EF4-FFF2-40B4-BE49-F238E27FC236}">
                <a16:creationId xmlns:a16="http://schemas.microsoft.com/office/drawing/2014/main" id="{F51D0303-A45C-7984-3C44-C4A84DBAC7E3}"/>
              </a:ext>
            </a:extLst>
          </p:cNvPr>
          <p:cNvSpPr/>
          <p:nvPr/>
        </p:nvSpPr>
        <p:spPr>
          <a:xfrm>
            <a:off x="183740" y="282633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LichTrinh</a:t>
            </a:r>
            <a:endParaRPr lang="en-US" sz="1450" dirty="0">
              <a:latin typeface="Times New Roman" panose="02020603050405020304" pitchFamily="18" charset="0"/>
              <a:cs typeface="Times New Roman" panose="02020603050405020304" pitchFamily="18" charset="0"/>
            </a:endParaRPr>
          </a:p>
        </p:txBody>
      </p:sp>
      <p:pic>
        <p:nvPicPr>
          <p:cNvPr id="7" name="Image 2" descr="preencoded.png">
            <a:extLst>
              <a:ext uri="{FF2B5EF4-FFF2-40B4-BE49-F238E27FC236}">
                <a16:creationId xmlns:a16="http://schemas.microsoft.com/office/drawing/2014/main" id="{0763CCA2-0093-262D-33BC-D20ED07648BC}"/>
              </a:ext>
            </a:extLst>
          </p:cNvPr>
          <p:cNvPicPr>
            <a:picLocks noChangeAspect="1"/>
          </p:cNvPicPr>
          <p:nvPr/>
        </p:nvPicPr>
        <p:blipFill>
          <a:blip r:embed="rId4"/>
          <a:stretch>
            <a:fillRect/>
          </a:stretch>
        </p:blipFill>
        <p:spPr>
          <a:xfrm>
            <a:off x="1" y="3061724"/>
            <a:ext cx="4695092" cy="2740766"/>
          </a:xfrm>
          <a:prstGeom prst="rect">
            <a:avLst/>
          </a:prstGeom>
        </p:spPr>
      </p:pic>
      <p:sp>
        <p:nvSpPr>
          <p:cNvPr id="8" name="Text 5">
            <a:extLst>
              <a:ext uri="{FF2B5EF4-FFF2-40B4-BE49-F238E27FC236}">
                <a16:creationId xmlns:a16="http://schemas.microsoft.com/office/drawing/2014/main" id="{CF50187A-3647-7351-40AE-32620E57F5F4}"/>
              </a:ext>
            </a:extLst>
          </p:cNvPr>
          <p:cNvSpPr/>
          <p:nvPr/>
        </p:nvSpPr>
        <p:spPr>
          <a:xfrm>
            <a:off x="5891715" y="282633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TuyenDuong</a:t>
            </a:r>
            <a:endParaRPr lang="en-US" sz="1450" dirty="0">
              <a:latin typeface="Times New Roman" panose="02020603050405020304" pitchFamily="18" charset="0"/>
              <a:cs typeface="Times New Roman" panose="02020603050405020304" pitchFamily="18" charset="0"/>
            </a:endParaRPr>
          </a:p>
        </p:txBody>
      </p:sp>
      <p:pic>
        <p:nvPicPr>
          <p:cNvPr id="9" name="Image 3" descr="preencoded.png">
            <a:extLst>
              <a:ext uri="{FF2B5EF4-FFF2-40B4-BE49-F238E27FC236}">
                <a16:creationId xmlns:a16="http://schemas.microsoft.com/office/drawing/2014/main" id="{0A70785F-0988-046C-74D8-B48AC3963597}"/>
              </a:ext>
            </a:extLst>
          </p:cNvPr>
          <p:cNvPicPr>
            <a:picLocks noChangeAspect="1"/>
          </p:cNvPicPr>
          <p:nvPr/>
        </p:nvPicPr>
        <p:blipFill>
          <a:blip r:embed="rId5"/>
          <a:stretch>
            <a:fillRect/>
          </a:stretch>
        </p:blipFill>
        <p:spPr>
          <a:xfrm>
            <a:off x="5180607" y="3044929"/>
            <a:ext cx="4355863" cy="2427125"/>
          </a:xfrm>
          <a:prstGeom prst="rect">
            <a:avLst/>
          </a:prstGeom>
        </p:spPr>
      </p:pic>
      <p:sp>
        <p:nvSpPr>
          <p:cNvPr id="11" name="Rectangle: Rounded Corners 10">
            <a:extLst>
              <a:ext uri="{FF2B5EF4-FFF2-40B4-BE49-F238E27FC236}">
                <a16:creationId xmlns:a16="http://schemas.microsoft.com/office/drawing/2014/main" id="{F875BEC8-26EB-8F92-6ED1-829A4B97D7F6}"/>
              </a:ext>
            </a:extLst>
          </p:cNvPr>
          <p:cNvSpPr/>
          <p:nvPr/>
        </p:nvSpPr>
        <p:spPr>
          <a:xfrm>
            <a:off x="12748846" y="7649308"/>
            <a:ext cx="1881554" cy="580292"/>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 descr="preencoded.png">
            <a:extLst>
              <a:ext uri="{FF2B5EF4-FFF2-40B4-BE49-F238E27FC236}">
                <a16:creationId xmlns:a16="http://schemas.microsoft.com/office/drawing/2014/main" id="{F06FD021-922C-3C49-DB22-C49EF0102E4E}"/>
              </a:ext>
            </a:extLst>
          </p:cNvPr>
          <p:cNvPicPr>
            <a:picLocks noChangeAspect="1"/>
          </p:cNvPicPr>
          <p:nvPr/>
        </p:nvPicPr>
        <p:blipFill>
          <a:blip r:embed="rId6"/>
          <a:stretch>
            <a:fillRect/>
          </a:stretch>
        </p:blipFill>
        <p:spPr>
          <a:xfrm>
            <a:off x="9735095" y="527502"/>
            <a:ext cx="3642113" cy="2023774"/>
          </a:xfrm>
          <a:prstGeom prst="rect">
            <a:avLst/>
          </a:prstGeom>
        </p:spPr>
      </p:pic>
      <p:pic>
        <p:nvPicPr>
          <p:cNvPr id="14" name="Image 2" descr="preencoded.png">
            <a:extLst>
              <a:ext uri="{FF2B5EF4-FFF2-40B4-BE49-F238E27FC236}">
                <a16:creationId xmlns:a16="http://schemas.microsoft.com/office/drawing/2014/main" id="{A464F228-29AF-F71A-CA49-6FB0F663EFE1}"/>
              </a:ext>
            </a:extLst>
          </p:cNvPr>
          <p:cNvPicPr>
            <a:picLocks noChangeAspect="1"/>
          </p:cNvPicPr>
          <p:nvPr/>
        </p:nvPicPr>
        <p:blipFill>
          <a:blip r:embed="rId7"/>
          <a:stretch>
            <a:fillRect/>
          </a:stretch>
        </p:blipFill>
        <p:spPr>
          <a:xfrm>
            <a:off x="9875699" y="3251200"/>
            <a:ext cx="3817723" cy="2427125"/>
          </a:xfrm>
          <a:prstGeom prst="rect">
            <a:avLst/>
          </a:prstGeom>
        </p:spPr>
      </p:pic>
      <p:sp>
        <p:nvSpPr>
          <p:cNvPr id="15" name="Text 2">
            <a:extLst>
              <a:ext uri="{FF2B5EF4-FFF2-40B4-BE49-F238E27FC236}">
                <a16:creationId xmlns:a16="http://schemas.microsoft.com/office/drawing/2014/main" id="{775E09CF-3F40-355E-AF15-DC450B012B36}"/>
              </a:ext>
            </a:extLst>
          </p:cNvPr>
          <p:cNvSpPr/>
          <p:nvPr/>
        </p:nvSpPr>
        <p:spPr>
          <a:xfrm>
            <a:off x="9743986" y="232642"/>
            <a:ext cx="2883098" cy="354330"/>
          </a:xfrm>
          <a:prstGeom prst="rect">
            <a:avLst/>
          </a:prstGeom>
          <a:noFill/>
          <a:ln/>
        </p:spPr>
        <p:txBody>
          <a:bodyPr wrap="none" lIns="0" tIns="0" rIns="0" bIns="0" rtlCol="0" anchor="t"/>
          <a:lstStyle/>
          <a:p>
            <a:pPr marL="0" indent="0" algn="l">
              <a:lnSpc>
                <a:spcPts val="27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NhatKyNhanVien</a:t>
            </a:r>
            <a:endParaRPr lang="en-US" sz="1450" dirty="0">
              <a:latin typeface="Times New Roman" panose="02020603050405020304" pitchFamily="18" charset="0"/>
              <a:cs typeface="Times New Roman" panose="02020603050405020304" pitchFamily="18" charset="0"/>
            </a:endParaRPr>
          </a:p>
        </p:txBody>
      </p:sp>
      <p:sp>
        <p:nvSpPr>
          <p:cNvPr id="16" name="Text 2">
            <a:extLst>
              <a:ext uri="{FF2B5EF4-FFF2-40B4-BE49-F238E27FC236}">
                <a16:creationId xmlns:a16="http://schemas.microsoft.com/office/drawing/2014/main" id="{9DAD1D67-2690-7C9F-7542-135CC5B20930}"/>
              </a:ext>
            </a:extLst>
          </p:cNvPr>
          <p:cNvSpPr/>
          <p:nvPr/>
        </p:nvSpPr>
        <p:spPr>
          <a:xfrm>
            <a:off x="9875699" y="2818033"/>
            <a:ext cx="2883098" cy="354330"/>
          </a:xfrm>
          <a:prstGeom prst="rect">
            <a:avLst/>
          </a:prstGeom>
          <a:noFill/>
          <a:ln/>
        </p:spPr>
        <p:txBody>
          <a:bodyPr wrap="none" lIns="0" tIns="0" rIns="0" bIns="0" rtlCol="0" anchor="t"/>
          <a:lstStyle/>
          <a:p>
            <a:pPr marL="0" indent="0" algn="l">
              <a:lnSpc>
                <a:spcPts val="2750"/>
              </a:lnSpc>
              <a:buNone/>
            </a:pPr>
            <a:r>
              <a:rPr lang="en-US" sz="1450" b="1">
                <a:solidFill>
                  <a:srgbClr val="000000"/>
                </a:solidFill>
                <a:latin typeface="Times New Roman" panose="02020603050405020304" pitchFamily="18" charset="0"/>
                <a:ea typeface="Inter Bold" pitchFamily="34" charset="-122"/>
                <a:cs typeface="Times New Roman" panose="02020603050405020304" pitchFamily="18" charset="0"/>
              </a:rPr>
              <a:t>Bảng NhatKyQuanTri</a:t>
            </a:r>
            <a:endParaRPr lang="en-US" sz="1450" dirty="0">
              <a:latin typeface="Times New Roman" panose="02020603050405020304" pitchFamily="18" charset="0"/>
              <a:cs typeface="Times New Roman" panose="02020603050405020304" pitchFamily="18" charset="0"/>
            </a:endParaRPr>
          </a:p>
        </p:txBody>
      </p:sp>
      <p:pic>
        <p:nvPicPr>
          <p:cNvPr id="17" name="Picture 1">
            <a:extLst>
              <a:ext uri="{FF2B5EF4-FFF2-40B4-BE49-F238E27FC236}">
                <a16:creationId xmlns:a16="http://schemas.microsoft.com/office/drawing/2014/main" id="{639C9E1B-CF9C-3EB9-2EB4-D6CFBF8121C7}"/>
              </a:ext>
            </a:extLst>
          </p:cNvPr>
          <p:cNvPicPr>
            <a:picLocks noChangeAspect="1"/>
          </p:cNvPicPr>
          <p:nvPr/>
        </p:nvPicPr>
        <p:blipFill>
          <a:blip r:embed="rId8"/>
          <a:stretch>
            <a:fillRect/>
          </a:stretch>
        </p:blipFill>
        <p:spPr>
          <a:xfrm>
            <a:off x="5287971" y="5994400"/>
            <a:ext cx="4248499" cy="1943086"/>
          </a:xfrm>
          <a:prstGeom prst="rect">
            <a:avLst/>
          </a:prstGeom>
        </p:spPr>
      </p:pic>
      <p:sp>
        <p:nvSpPr>
          <p:cNvPr id="18" name="Text Box 1">
            <a:extLst>
              <a:ext uri="{FF2B5EF4-FFF2-40B4-BE49-F238E27FC236}">
                <a16:creationId xmlns:a16="http://schemas.microsoft.com/office/drawing/2014/main" id="{5D8C2EE9-1B4F-66A6-B5F6-E23A5C089E11}"/>
              </a:ext>
            </a:extLst>
          </p:cNvPr>
          <p:cNvSpPr txBox="1"/>
          <p:nvPr/>
        </p:nvSpPr>
        <p:spPr>
          <a:xfrm>
            <a:off x="5561541" y="5534594"/>
            <a:ext cx="5080000" cy="328423"/>
          </a:xfrm>
          <a:prstGeom prst="rect">
            <a:avLst/>
          </a:prstGeom>
        </p:spPr>
        <p:txBody>
          <a:bodyPr>
            <a:spAutoFit/>
          </a:bodyPr>
          <a:lstStyle/>
          <a:p>
            <a:pPr defTabSz="266700">
              <a:lnSpc>
                <a:spcPct val="115000"/>
              </a:lnSpc>
            </a:pPr>
            <a:r>
              <a:rPr lang="en-US" altLang="zh-CN" sz="1450" b="1">
                <a:latin typeface="Times New Roman" panose="02020603050405020304"/>
                <a:ea typeface="Aptos"/>
              </a:rPr>
              <a:t>Bảng NhatKyHeThong</a:t>
            </a:r>
          </a:p>
        </p:txBody>
      </p:sp>
    </p:spTree>
    <p:extLst>
      <p:ext uri="{BB962C8B-B14F-4D97-AF65-F5344CB8AC3E}">
        <p14:creationId xmlns:p14="http://schemas.microsoft.com/office/powerpoint/2010/main" val="195411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2FEE52C4-8935-BD5E-0744-D30EDF54D843}"/>
              </a:ext>
            </a:extLst>
          </p:cNvPr>
          <p:cNvSpPr txBox="1"/>
          <p:nvPr/>
        </p:nvSpPr>
        <p:spPr>
          <a:xfrm>
            <a:off x="417688" y="310790"/>
            <a:ext cx="5452533" cy="823752"/>
          </a:xfrm>
          <a:prstGeom prst="rect">
            <a:avLst/>
          </a:prstGeom>
        </p:spPr>
        <p:txBody>
          <a:bodyPr wrap="square">
            <a:spAutoFit/>
          </a:bodyPr>
          <a:lstStyle/>
          <a:p>
            <a:pPr algn="just" defTabSz="266700">
              <a:lnSpc>
                <a:spcPct val="150000"/>
              </a:lnSpc>
            </a:pPr>
            <a:r>
              <a:rPr lang="en-US" altLang="zh-CN" sz="3600" b="1">
                <a:latin typeface="Times New Roman" panose="02020603050405020304"/>
                <a:ea typeface="Aptos"/>
              </a:rPr>
              <a:t>Sơ Đồ Thực Thể Liên Kết</a:t>
            </a:r>
          </a:p>
        </p:txBody>
      </p:sp>
      <p:pic>
        <p:nvPicPr>
          <p:cNvPr id="3" name="Picture 1">
            <a:extLst>
              <a:ext uri="{FF2B5EF4-FFF2-40B4-BE49-F238E27FC236}">
                <a16:creationId xmlns:a16="http://schemas.microsoft.com/office/drawing/2014/main" id="{69235DDF-2D45-3DC7-C586-6DECAE30AB3F}"/>
              </a:ext>
            </a:extLst>
          </p:cNvPr>
          <p:cNvPicPr>
            <a:picLocks noChangeAspect="1"/>
          </p:cNvPicPr>
          <p:nvPr/>
        </p:nvPicPr>
        <p:blipFill>
          <a:blip r:embed="rId2"/>
          <a:stretch>
            <a:fillRect/>
          </a:stretch>
        </p:blipFill>
        <p:spPr>
          <a:xfrm>
            <a:off x="2021205" y="1350010"/>
            <a:ext cx="9994497" cy="6264000"/>
          </a:xfrm>
          <a:prstGeom prst="rect">
            <a:avLst/>
          </a:prstGeom>
        </p:spPr>
      </p:pic>
      <p:sp>
        <p:nvSpPr>
          <p:cNvPr id="4" name="Rectangle: Rounded Corners 3">
            <a:extLst>
              <a:ext uri="{FF2B5EF4-FFF2-40B4-BE49-F238E27FC236}">
                <a16:creationId xmlns:a16="http://schemas.microsoft.com/office/drawing/2014/main" id="{212584C8-37C2-D392-B3FE-32F459D2CCC8}"/>
              </a:ext>
            </a:extLst>
          </p:cNvPr>
          <p:cNvSpPr/>
          <p:nvPr/>
        </p:nvSpPr>
        <p:spPr>
          <a:xfrm>
            <a:off x="12835467" y="7614010"/>
            <a:ext cx="1794933" cy="61559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800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AB231C-0FFC-2A09-C50F-65EC6D3F8A86}"/>
              </a:ext>
            </a:extLst>
          </p:cNvPr>
          <p:cNvSpPr txBox="1"/>
          <p:nvPr/>
        </p:nvSpPr>
        <p:spPr>
          <a:xfrm>
            <a:off x="162759" y="393962"/>
            <a:ext cx="10782300" cy="481863"/>
          </a:xfrm>
          <a:prstGeom prst="rect">
            <a:avLst/>
          </a:prstGeom>
          <a:noFill/>
        </p:spPr>
        <p:txBody>
          <a:bodyPr wrap="square">
            <a:spAutoFit/>
          </a:bodyPr>
          <a:lstStyle/>
          <a:p>
            <a:pPr marL="0" indent="0" algn="l">
              <a:lnSpc>
                <a:spcPts val="2750"/>
              </a:lnSpc>
              <a:buNone/>
            </a:pPr>
            <a:r>
              <a:rPr lang="en-US" sz="4000" b="1">
                <a:solidFill>
                  <a:srgbClr val="000000"/>
                </a:solidFill>
                <a:latin typeface="Times New Roman" panose="02020603050405020304" pitchFamily="18" charset="0"/>
                <a:ea typeface="Inter Bold" pitchFamily="34" charset="-122"/>
                <a:cs typeface="Times New Roman" panose="02020603050405020304" pitchFamily="18" charset="0"/>
              </a:rPr>
              <a:t>CHƯƠNG 4. CÀI ĐẶT CHƯƠNG TRÌNH</a:t>
            </a:r>
            <a:endParaRPr lang="en-US" sz="4000" dirty="0">
              <a:latin typeface="Times New Roman" panose="02020603050405020304" pitchFamily="18" charset="0"/>
              <a:cs typeface="Times New Roman" panose="02020603050405020304" pitchFamily="18" charset="0"/>
            </a:endParaRPr>
          </a:p>
        </p:txBody>
      </p:sp>
      <p:sp>
        <p:nvSpPr>
          <p:cNvPr id="20" name="Text 0">
            <a:extLst>
              <a:ext uri="{FF2B5EF4-FFF2-40B4-BE49-F238E27FC236}">
                <a16:creationId xmlns:a16="http://schemas.microsoft.com/office/drawing/2014/main" id="{2C847067-B5C9-5F89-F891-DDAF072109E5}"/>
              </a:ext>
            </a:extLst>
          </p:cNvPr>
          <p:cNvSpPr/>
          <p:nvPr/>
        </p:nvSpPr>
        <p:spPr>
          <a:xfrm>
            <a:off x="536615" y="1010604"/>
            <a:ext cx="5283994" cy="609243"/>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Times New Roman" panose="02020603050405020304" pitchFamily="18" charset="0"/>
                <a:ea typeface="Inter Bold" pitchFamily="34" charset="-122"/>
                <a:cs typeface="Times New Roman" panose="02020603050405020304" pitchFamily="18" charset="0"/>
              </a:rPr>
              <a:t>Kiểm thử chương trình</a:t>
            </a:r>
            <a:endParaRPr lang="en-US" sz="3800" dirty="0">
              <a:latin typeface="Times New Roman" panose="02020603050405020304" pitchFamily="18" charset="0"/>
              <a:cs typeface="Times New Roman" panose="02020603050405020304" pitchFamily="18" charset="0"/>
            </a:endParaRPr>
          </a:p>
        </p:txBody>
      </p:sp>
      <p:sp>
        <p:nvSpPr>
          <p:cNvPr id="21" name="Text 1">
            <a:extLst>
              <a:ext uri="{FF2B5EF4-FFF2-40B4-BE49-F238E27FC236}">
                <a16:creationId xmlns:a16="http://schemas.microsoft.com/office/drawing/2014/main" id="{94FCCC2B-C900-8293-BEBF-EEA827384D72}"/>
              </a:ext>
            </a:extLst>
          </p:cNvPr>
          <p:cNvSpPr/>
          <p:nvPr/>
        </p:nvSpPr>
        <p:spPr>
          <a:xfrm>
            <a:off x="631865" y="1709499"/>
            <a:ext cx="13265706" cy="31194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Kiểm thử đảm bảo chức năng đúng yêu cầu, vận hành ổn định và trải nghiệm người dùng tốt.</a:t>
            </a:r>
            <a:endParaRPr lang="en-US" sz="1500" dirty="0">
              <a:latin typeface="Times New Roman" panose="02020603050405020304" pitchFamily="18" charset="0"/>
              <a:cs typeface="Times New Roman" panose="02020603050405020304" pitchFamily="18" charset="0"/>
            </a:endParaRPr>
          </a:p>
        </p:txBody>
      </p:sp>
      <p:sp>
        <p:nvSpPr>
          <p:cNvPr id="22" name="Shape 2">
            <a:extLst>
              <a:ext uri="{FF2B5EF4-FFF2-40B4-BE49-F238E27FC236}">
                <a16:creationId xmlns:a16="http://schemas.microsoft.com/office/drawing/2014/main" id="{D7A851D5-26DE-1534-3404-A4D37D1A92DF}"/>
              </a:ext>
            </a:extLst>
          </p:cNvPr>
          <p:cNvSpPr/>
          <p:nvPr/>
        </p:nvSpPr>
        <p:spPr>
          <a:xfrm>
            <a:off x="682347" y="2358985"/>
            <a:ext cx="4291965" cy="5460206"/>
          </a:xfrm>
          <a:prstGeom prst="roundRect">
            <a:avLst>
              <a:gd name="adj" fmla="val 2557"/>
            </a:avLst>
          </a:prstGeom>
          <a:solidFill>
            <a:srgbClr val="FFFFFF"/>
          </a:solidFill>
          <a:ln/>
        </p:spPr>
      </p:sp>
      <p:sp>
        <p:nvSpPr>
          <p:cNvPr id="23" name="Shape 3">
            <a:extLst>
              <a:ext uri="{FF2B5EF4-FFF2-40B4-BE49-F238E27FC236}">
                <a16:creationId xmlns:a16="http://schemas.microsoft.com/office/drawing/2014/main" id="{2E067C7B-A5A7-7B25-B7F2-15D70471D5AA}"/>
              </a:ext>
            </a:extLst>
          </p:cNvPr>
          <p:cNvSpPr/>
          <p:nvPr/>
        </p:nvSpPr>
        <p:spPr>
          <a:xfrm>
            <a:off x="682347" y="2336125"/>
            <a:ext cx="4291965" cy="91440"/>
          </a:xfrm>
          <a:prstGeom prst="roundRect">
            <a:avLst>
              <a:gd name="adj" fmla="val 89555"/>
            </a:avLst>
          </a:prstGeom>
          <a:solidFill>
            <a:srgbClr val="4950BC"/>
          </a:solidFill>
          <a:ln/>
        </p:spPr>
      </p:sp>
      <p:sp>
        <p:nvSpPr>
          <p:cNvPr id="24" name="Shape 4">
            <a:extLst>
              <a:ext uri="{FF2B5EF4-FFF2-40B4-BE49-F238E27FC236}">
                <a16:creationId xmlns:a16="http://schemas.microsoft.com/office/drawing/2014/main" id="{1094C33F-DACB-92D8-6B89-3798BD0DD6EA}"/>
              </a:ext>
            </a:extLst>
          </p:cNvPr>
          <p:cNvSpPr/>
          <p:nvPr/>
        </p:nvSpPr>
        <p:spPr>
          <a:xfrm>
            <a:off x="2535912" y="2066568"/>
            <a:ext cx="584835" cy="584835"/>
          </a:xfrm>
          <a:prstGeom prst="roundRect">
            <a:avLst>
              <a:gd name="adj" fmla="val 156352"/>
            </a:avLst>
          </a:prstGeom>
          <a:solidFill>
            <a:srgbClr val="4950BC"/>
          </a:solidFill>
          <a:ln/>
        </p:spPr>
      </p:sp>
      <p:sp>
        <p:nvSpPr>
          <p:cNvPr id="25" name="Text 5">
            <a:extLst>
              <a:ext uri="{FF2B5EF4-FFF2-40B4-BE49-F238E27FC236}">
                <a16:creationId xmlns:a16="http://schemas.microsoft.com/office/drawing/2014/main" id="{DC16B7F3-AAF0-FF41-6747-34B16A0F7E78}"/>
              </a:ext>
            </a:extLst>
          </p:cNvPr>
          <p:cNvSpPr/>
          <p:nvPr/>
        </p:nvSpPr>
        <p:spPr>
          <a:xfrm>
            <a:off x="2711291"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p:txBody>
      </p:sp>
      <p:sp>
        <p:nvSpPr>
          <p:cNvPr id="26" name="Text 6">
            <a:extLst>
              <a:ext uri="{FF2B5EF4-FFF2-40B4-BE49-F238E27FC236}">
                <a16:creationId xmlns:a16="http://schemas.microsoft.com/office/drawing/2014/main" id="{C2A7C48D-0660-65F3-4A56-8CB67FE71A1D}"/>
              </a:ext>
            </a:extLst>
          </p:cNvPr>
          <p:cNvSpPr/>
          <p:nvPr/>
        </p:nvSpPr>
        <p:spPr>
          <a:xfrm>
            <a:off x="900113" y="2846308"/>
            <a:ext cx="3527108" cy="30456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giao diện đăng nhập</a:t>
            </a:r>
            <a:endParaRPr lang="en-US" sz="1900" dirty="0">
              <a:latin typeface="Times New Roman" panose="02020603050405020304" pitchFamily="18" charset="0"/>
              <a:cs typeface="Times New Roman" panose="02020603050405020304" pitchFamily="18" charset="0"/>
            </a:endParaRPr>
          </a:p>
        </p:txBody>
      </p:sp>
      <p:sp>
        <p:nvSpPr>
          <p:cNvPr id="27" name="Text 7">
            <a:extLst>
              <a:ext uri="{FF2B5EF4-FFF2-40B4-BE49-F238E27FC236}">
                <a16:creationId xmlns:a16="http://schemas.microsoft.com/office/drawing/2014/main" id="{4DFA0F91-43B5-94BD-BDBC-715456E96918}"/>
              </a:ext>
            </a:extLst>
          </p:cNvPr>
          <p:cNvSpPr/>
          <p:nvPr/>
        </p:nvSpPr>
        <p:spPr>
          <a:xfrm>
            <a:off x="900113" y="3267789"/>
            <a:ext cx="3856434" cy="124777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Kiểm tra đúng/sai mật khẩu, trường trống, ký tự đặc biệt, tốc độ phản hồi. Kết quả: xử lý nhanh, thông báo lỗi rõ ràng, không treo giao diện.</a:t>
            </a:r>
            <a:endParaRPr lang="en-US" sz="1500" dirty="0">
              <a:latin typeface="Times New Roman" panose="02020603050405020304" pitchFamily="18" charset="0"/>
              <a:cs typeface="Times New Roman" panose="02020603050405020304" pitchFamily="18" charset="0"/>
            </a:endParaRPr>
          </a:p>
        </p:txBody>
      </p:sp>
      <p:pic>
        <p:nvPicPr>
          <p:cNvPr id="28" name="Image 0" descr="preencoded.png">
            <a:extLst>
              <a:ext uri="{FF2B5EF4-FFF2-40B4-BE49-F238E27FC236}">
                <a16:creationId xmlns:a16="http://schemas.microsoft.com/office/drawing/2014/main" id="{B73A8CEE-6548-8C89-CA67-1201AAE1D8DC}"/>
              </a:ext>
            </a:extLst>
          </p:cNvPr>
          <p:cNvPicPr>
            <a:picLocks noChangeAspect="1"/>
          </p:cNvPicPr>
          <p:nvPr/>
        </p:nvPicPr>
        <p:blipFill>
          <a:blip r:embed="rId3"/>
          <a:stretch>
            <a:fillRect/>
          </a:stretch>
        </p:blipFill>
        <p:spPr>
          <a:xfrm>
            <a:off x="900053" y="4582001"/>
            <a:ext cx="3856434" cy="2866549"/>
          </a:xfrm>
          <a:prstGeom prst="rect">
            <a:avLst/>
          </a:prstGeom>
        </p:spPr>
      </p:pic>
      <p:sp>
        <p:nvSpPr>
          <p:cNvPr id="29" name="Shape 8">
            <a:extLst>
              <a:ext uri="{FF2B5EF4-FFF2-40B4-BE49-F238E27FC236}">
                <a16:creationId xmlns:a16="http://schemas.microsoft.com/office/drawing/2014/main" id="{A60FF675-C929-1974-BC98-D237515ECA0A}"/>
              </a:ext>
            </a:extLst>
          </p:cNvPr>
          <p:cNvSpPr/>
          <p:nvPr/>
        </p:nvSpPr>
        <p:spPr>
          <a:xfrm>
            <a:off x="5169218" y="2358985"/>
            <a:ext cx="4291965" cy="5460206"/>
          </a:xfrm>
          <a:prstGeom prst="roundRect">
            <a:avLst>
              <a:gd name="adj" fmla="val 2557"/>
            </a:avLst>
          </a:prstGeom>
          <a:solidFill>
            <a:srgbClr val="FFFFFF"/>
          </a:solidFill>
          <a:ln/>
        </p:spPr>
      </p:sp>
      <p:sp>
        <p:nvSpPr>
          <p:cNvPr id="30" name="Shape 9">
            <a:extLst>
              <a:ext uri="{FF2B5EF4-FFF2-40B4-BE49-F238E27FC236}">
                <a16:creationId xmlns:a16="http://schemas.microsoft.com/office/drawing/2014/main" id="{420D0CAA-9BEB-6E09-73D5-3A3F03F533DE}"/>
              </a:ext>
            </a:extLst>
          </p:cNvPr>
          <p:cNvSpPr/>
          <p:nvPr/>
        </p:nvSpPr>
        <p:spPr>
          <a:xfrm>
            <a:off x="5169218" y="2336125"/>
            <a:ext cx="4291965" cy="91440"/>
          </a:xfrm>
          <a:prstGeom prst="roundRect">
            <a:avLst>
              <a:gd name="adj" fmla="val 89555"/>
            </a:avLst>
          </a:prstGeom>
          <a:solidFill>
            <a:srgbClr val="4950BC"/>
          </a:solidFill>
          <a:ln/>
        </p:spPr>
      </p:sp>
      <p:sp>
        <p:nvSpPr>
          <p:cNvPr id="31" name="Shape 10">
            <a:extLst>
              <a:ext uri="{FF2B5EF4-FFF2-40B4-BE49-F238E27FC236}">
                <a16:creationId xmlns:a16="http://schemas.microsoft.com/office/drawing/2014/main" id="{89338A03-6493-712D-360B-7100A5912C6F}"/>
              </a:ext>
            </a:extLst>
          </p:cNvPr>
          <p:cNvSpPr/>
          <p:nvPr/>
        </p:nvSpPr>
        <p:spPr>
          <a:xfrm>
            <a:off x="7022783" y="2066568"/>
            <a:ext cx="584835" cy="584835"/>
          </a:xfrm>
          <a:prstGeom prst="roundRect">
            <a:avLst>
              <a:gd name="adj" fmla="val 156352"/>
            </a:avLst>
          </a:prstGeom>
          <a:solidFill>
            <a:srgbClr val="4950BC"/>
          </a:solidFill>
          <a:ln/>
        </p:spPr>
      </p:sp>
      <p:sp>
        <p:nvSpPr>
          <p:cNvPr id="32" name="Text 11">
            <a:extLst>
              <a:ext uri="{FF2B5EF4-FFF2-40B4-BE49-F238E27FC236}">
                <a16:creationId xmlns:a16="http://schemas.microsoft.com/office/drawing/2014/main" id="{3E92C372-A257-F7FB-A6C5-3986E6A6F9C9}"/>
              </a:ext>
            </a:extLst>
          </p:cNvPr>
          <p:cNvSpPr/>
          <p:nvPr/>
        </p:nvSpPr>
        <p:spPr>
          <a:xfrm>
            <a:off x="7198162"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2</a:t>
            </a:r>
            <a:endParaRPr lang="en-US" sz="1800" dirty="0">
              <a:latin typeface="Times New Roman" panose="02020603050405020304" pitchFamily="18" charset="0"/>
              <a:cs typeface="Times New Roman" panose="02020603050405020304" pitchFamily="18" charset="0"/>
            </a:endParaRPr>
          </a:p>
        </p:txBody>
      </p:sp>
      <p:sp>
        <p:nvSpPr>
          <p:cNvPr id="33" name="Text 12">
            <a:extLst>
              <a:ext uri="{FF2B5EF4-FFF2-40B4-BE49-F238E27FC236}">
                <a16:creationId xmlns:a16="http://schemas.microsoft.com/office/drawing/2014/main" id="{759027BA-C4CF-D1AA-107A-AAAC036A714C}"/>
              </a:ext>
            </a:extLst>
          </p:cNvPr>
          <p:cNvSpPr/>
          <p:nvPr/>
        </p:nvSpPr>
        <p:spPr>
          <a:xfrm>
            <a:off x="5386983" y="2846308"/>
            <a:ext cx="3610928" cy="30456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chức năng đặt vé tàu</a:t>
            </a:r>
            <a:endParaRPr lang="en-US" sz="1900" dirty="0">
              <a:latin typeface="Times New Roman" panose="02020603050405020304" pitchFamily="18" charset="0"/>
              <a:cs typeface="Times New Roman" panose="02020603050405020304" pitchFamily="18" charset="0"/>
            </a:endParaRPr>
          </a:p>
        </p:txBody>
      </p:sp>
      <p:sp>
        <p:nvSpPr>
          <p:cNvPr id="34" name="Text 13">
            <a:extLst>
              <a:ext uri="{FF2B5EF4-FFF2-40B4-BE49-F238E27FC236}">
                <a16:creationId xmlns:a16="http://schemas.microsoft.com/office/drawing/2014/main" id="{938468AF-D54C-1BC2-E02A-415B46A9F29B}"/>
              </a:ext>
            </a:extLst>
          </p:cNvPr>
          <p:cNvSpPr/>
          <p:nvPr/>
        </p:nvSpPr>
        <p:spPr>
          <a:xfrm>
            <a:off x="5386983" y="3267789"/>
            <a:ext cx="3856434" cy="935831"/>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Chọn tuyến, chuyến, xác nhận đặt vé. Kết quả: hiển thị giá, tạo vé mới thành công, không lỗi giao diện/xử lý dữ liệu.</a:t>
            </a:r>
            <a:endParaRPr lang="en-US" sz="1500" dirty="0">
              <a:latin typeface="Times New Roman" panose="02020603050405020304" pitchFamily="18" charset="0"/>
              <a:cs typeface="Times New Roman" panose="02020603050405020304" pitchFamily="18" charset="0"/>
            </a:endParaRPr>
          </a:p>
        </p:txBody>
      </p:sp>
      <p:pic>
        <p:nvPicPr>
          <p:cNvPr id="35" name="Image 1" descr="preencoded.png">
            <a:extLst>
              <a:ext uri="{FF2B5EF4-FFF2-40B4-BE49-F238E27FC236}">
                <a16:creationId xmlns:a16="http://schemas.microsoft.com/office/drawing/2014/main" id="{36E9DF4E-D087-EB2C-5E8E-15EA9D226D8C}"/>
              </a:ext>
            </a:extLst>
          </p:cNvPr>
          <p:cNvPicPr>
            <a:picLocks noChangeAspect="1"/>
          </p:cNvPicPr>
          <p:nvPr/>
        </p:nvPicPr>
        <p:blipFill>
          <a:blip r:embed="rId4"/>
          <a:stretch>
            <a:fillRect/>
          </a:stretch>
        </p:blipFill>
        <p:spPr>
          <a:xfrm>
            <a:off x="5336501" y="4682432"/>
            <a:ext cx="3906916" cy="2766118"/>
          </a:xfrm>
          <a:prstGeom prst="rect">
            <a:avLst/>
          </a:prstGeom>
        </p:spPr>
      </p:pic>
      <p:sp>
        <p:nvSpPr>
          <p:cNvPr id="36" name="Shape 14">
            <a:extLst>
              <a:ext uri="{FF2B5EF4-FFF2-40B4-BE49-F238E27FC236}">
                <a16:creationId xmlns:a16="http://schemas.microsoft.com/office/drawing/2014/main" id="{DAE9DCDA-8C04-9BF0-CBD1-45C983AB66AA}"/>
              </a:ext>
            </a:extLst>
          </p:cNvPr>
          <p:cNvSpPr/>
          <p:nvPr/>
        </p:nvSpPr>
        <p:spPr>
          <a:xfrm>
            <a:off x="9656088" y="2358985"/>
            <a:ext cx="4291965" cy="5460206"/>
          </a:xfrm>
          <a:prstGeom prst="roundRect">
            <a:avLst>
              <a:gd name="adj" fmla="val 2557"/>
            </a:avLst>
          </a:prstGeom>
          <a:solidFill>
            <a:srgbClr val="FFFFFF"/>
          </a:solidFill>
          <a:ln/>
        </p:spPr>
      </p:sp>
      <p:sp>
        <p:nvSpPr>
          <p:cNvPr id="37" name="Shape 15">
            <a:extLst>
              <a:ext uri="{FF2B5EF4-FFF2-40B4-BE49-F238E27FC236}">
                <a16:creationId xmlns:a16="http://schemas.microsoft.com/office/drawing/2014/main" id="{68E8B91A-CE35-6125-C4B4-B764E83F53B0}"/>
              </a:ext>
            </a:extLst>
          </p:cNvPr>
          <p:cNvSpPr/>
          <p:nvPr/>
        </p:nvSpPr>
        <p:spPr>
          <a:xfrm>
            <a:off x="9656088" y="2336125"/>
            <a:ext cx="4291965" cy="91440"/>
          </a:xfrm>
          <a:prstGeom prst="roundRect">
            <a:avLst>
              <a:gd name="adj" fmla="val 89555"/>
            </a:avLst>
          </a:prstGeom>
          <a:solidFill>
            <a:srgbClr val="4950BC"/>
          </a:solidFill>
          <a:ln/>
        </p:spPr>
      </p:sp>
      <p:sp>
        <p:nvSpPr>
          <p:cNvPr id="38" name="Shape 16">
            <a:extLst>
              <a:ext uri="{FF2B5EF4-FFF2-40B4-BE49-F238E27FC236}">
                <a16:creationId xmlns:a16="http://schemas.microsoft.com/office/drawing/2014/main" id="{C0399DA5-B482-682B-5E8F-372D3CCB260C}"/>
              </a:ext>
            </a:extLst>
          </p:cNvPr>
          <p:cNvSpPr/>
          <p:nvPr/>
        </p:nvSpPr>
        <p:spPr>
          <a:xfrm>
            <a:off x="11509653" y="2066568"/>
            <a:ext cx="584835" cy="584835"/>
          </a:xfrm>
          <a:prstGeom prst="roundRect">
            <a:avLst>
              <a:gd name="adj" fmla="val 156352"/>
            </a:avLst>
          </a:prstGeom>
          <a:solidFill>
            <a:srgbClr val="4950BC"/>
          </a:solidFill>
          <a:ln/>
        </p:spPr>
      </p:sp>
      <p:sp>
        <p:nvSpPr>
          <p:cNvPr id="39" name="Text 17">
            <a:extLst>
              <a:ext uri="{FF2B5EF4-FFF2-40B4-BE49-F238E27FC236}">
                <a16:creationId xmlns:a16="http://schemas.microsoft.com/office/drawing/2014/main" id="{8CE4B527-F6F0-865B-0E01-BDEBACF85D81}"/>
              </a:ext>
            </a:extLst>
          </p:cNvPr>
          <p:cNvSpPr/>
          <p:nvPr/>
        </p:nvSpPr>
        <p:spPr>
          <a:xfrm>
            <a:off x="11685032"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p:txBody>
      </p:sp>
      <p:sp>
        <p:nvSpPr>
          <p:cNvPr id="40" name="Text 18">
            <a:extLst>
              <a:ext uri="{FF2B5EF4-FFF2-40B4-BE49-F238E27FC236}">
                <a16:creationId xmlns:a16="http://schemas.microsoft.com/office/drawing/2014/main" id="{6B3108B2-E2B0-18A4-439F-A84AE0FF3EDC}"/>
              </a:ext>
            </a:extLst>
          </p:cNvPr>
          <p:cNvSpPr/>
          <p:nvPr/>
        </p:nvSpPr>
        <p:spPr>
          <a:xfrm>
            <a:off x="9873853" y="2846308"/>
            <a:ext cx="3856434" cy="609124"/>
          </a:xfrm>
          <a:prstGeom prst="rect">
            <a:avLst/>
          </a:prstGeom>
          <a:noFill/>
          <a:ln/>
        </p:spPr>
        <p:txBody>
          <a:bodyPr wrap="squar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chức năng xem lịch sử đặt vé</a:t>
            </a:r>
            <a:endParaRPr lang="en-US" sz="1900" dirty="0">
              <a:latin typeface="Times New Roman" panose="02020603050405020304" pitchFamily="18" charset="0"/>
              <a:cs typeface="Times New Roman" panose="02020603050405020304" pitchFamily="18" charset="0"/>
            </a:endParaRPr>
          </a:p>
        </p:txBody>
      </p:sp>
      <p:sp>
        <p:nvSpPr>
          <p:cNvPr id="41" name="Text 19">
            <a:extLst>
              <a:ext uri="{FF2B5EF4-FFF2-40B4-BE49-F238E27FC236}">
                <a16:creationId xmlns:a16="http://schemas.microsoft.com/office/drawing/2014/main" id="{650FB1E8-B487-3F26-AB6B-BF77ACBA7D17}"/>
              </a:ext>
            </a:extLst>
          </p:cNvPr>
          <p:cNvSpPr/>
          <p:nvPr/>
        </p:nvSpPr>
        <p:spPr>
          <a:xfrm>
            <a:off x="9873853" y="3572351"/>
            <a:ext cx="3856434" cy="935831"/>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Xem danh sách vé, trạng thái, hủy vé. Kết quả: hiển thị đầy đủ, trạng thái rõ ràng, cập nhật nhanh, không lỗi truy vấn.</a:t>
            </a:r>
            <a:endParaRPr lang="en-US" sz="1500" dirty="0">
              <a:latin typeface="Times New Roman" panose="02020603050405020304" pitchFamily="18" charset="0"/>
              <a:cs typeface="Times New Roman" panose="02020603050405020304" pitchFamily="18" charset="0"/>
            </a:endParaRPr>
          </a:p>
        </p:txBody>
      </p:sp>
      <p:pic>
        <p:nvPicPr>
          <p:cNvPr id="42" name="Image 2" descr="preencoded.png">
            <a:extLst>
              <a:ext uri="{FF2B5EF4-FFF2-40B4-BE49-F238E27FC236}">
                <a16:creationId xmlns:a16="http://schemas.microsoft.com/office/drawing/2014/main" id="{084A7BC0-0DC5-A5F9-2B88-76B2AE4CDBD7}"/>
              </a:ext>
            </a:extLst>
          </p:cNvPr>
          <p:cNvPicPr>
            <a:picLocks noChangeAspect="1"/>
          </p:cNvPicPr>
          <p:nvPr/>
        </p:nvPicPr>
        <p:blipFill>
          <a:blip r:embed="rId5"/>
          <a:stretch>
            <a:fillRect/>
          </a:stretch>
        </p:blipFill>
        <p:spPr>
          <a:xfrm>
            <a:off x="9873853" y="4727496"/>
            <a:ext cx="3856434" cy="2721054"/>
          </a:xfrm>
          <a:prstGeom prst="rect">
            <a:avLst/>
          </a:prstGeom>
        </p:spPr>
      </p:pic>
      <p:sp>
        <p:nvSpPr>
          <p:cNvPr id="43" name="Rectangle: Rounded Corners 42">
            <a:extLst>
              <a:ext uri="{FF2B5EF4-FFF2-40B4-BE49-F238E27FC236}">
                <a16:creationId xmlns:a16="http://schemas.microsoft.com/office/drawing/2014/main" id="{13A1CAA8-839B-71F8-3273-8D2487C6A779}"/>
              </a:ext>
            </a:extLst>
          </p:cNvPr>
          <p:cNvSpPr/>
          <p:nvPr/>
        </p:nvSpPr>
        <p:spPr>
          <a:xfrm>
            <a:off x="12801600" y="7601427"/>
            <a:ext cx="1828800" cy="6091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8" name="Text 0">
            <a:extLst>
              <a:ext uri="{FF2B5EF4-FFF2-40B4-BE49-F238E27FC236}">
                <a16:creationId xmlns:a16="http://schemas.microsoft.com/office/drawing/2014/main" id="{D224AD22-CBED-C078-4F4E-2F6A4B2E337B}"/>
              </a:ext>
            </a:extLst>
          </p:cNvPr>
          <p:cNvSpPr/>
          <p:nvPr/>
        </p:nvSpPr>
        <p:spPr>
          <a:xfrm>
            <a:off x="472840" y="289026"/>
            <a:ext cx="5874068" cy="406241"/>
          </a:xfrm>
          <a:prstGeom prst="rect">
            <a:avLst/>
          </a:prstGeom>
          <a:noFill/>
          <a:ln/>
        </p:spPr>
        <p:txBody>
          <a:bodyPr wrap="none" lIns="0" tIns="0" rIns="0" bIns="0" rtlCol="0" anchor="t"/>
          <a:lstStyle/>
          <a:p>
            <a:pPr marL="0" indent="0" algn="l">
              <a:lnSpc>
                <a:spcPts val="31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CHƯƠNG 5. NHẬN XÉT VÀ ĐÁNH GIÁ</a:t>
            </a:r>
            <a:endParaRPr lang="en-US" sz="2800" dirty="0">
              <a:latin typeface="Times New Roman" panose="02020603050405020304" pitchFamily="18" charset="0"/>
              <a:cs typeface="Times New Roman" panose="02020603050405020304" pitchFamily="18" charset="0"/>
            </a:endParaRPr>
          </a:p>
        </p:txBody>
      </p:sp>
      <p:sp>
        <p:nvSpPr>
          <p:cNvPr id="59" name="Text 8">
            <a:extLst>
              <a:ext uri="{FF2B5EF4-FFF2-40B4-BE49-F238E27FC236}">
                <a16:creationId xmlns:a16="http://schemas.microsoft.com/office/drawing/2014/main" id="{7D594E04-5CDA-8328-D5C4-737169909A7E}"/>
              </a:ext>
            </a:extLst>
          </p:cNvPr>
          <p:cNvSpPr/>
          <p:nvPr/>
        </p:nvSpPr>
        <p:spPr>
          <a:xfrm>
            <a:off x="-461409" y="4615331"/>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0" name="Text 7">
            <a:extLst>
              <a:ext uri="{FF2B5EF4-FFF2-40B4-BE49-F238E27FC236}">
                <a16:creationId xmlns:a16="http://schemas.microsoft.com/office/drawing/2014/main" id="{9C1C21A3-64AE-188F-6440-33ADB0F78AB6}"/>
              </a:ext>
            </a:extLst>
          </p:cNvPr>
          <p:cNvSpPr/>
          <p:nvPr/>
        </p:nvSpPr>
        <p:spPr>
          <a:xfrm>
            <a:off x="666333" y="5447126"/>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1" name="Text 6">
            <a:extLst>
              <a:ext uri="{FF2B5EF4-FFF2-40B4-BE49-F238E27FC236}">
                <a16:creationId xmlns:a16="http://schemas.microsoft.com/office/drawing/2014/main" id="{EBD842CC-63FB-B45D-C091-9CC0CC7C066A}"/>
              </a:ext>
            </a:extLst>
          </p:cNvPr>
          <p:cNvSpPr/>
          <p:nvPr/>
        </p:nvSpPr>
        <p:spPr>
          <a:xfrm>
            <a:off x="3579795" y="4803378"/>
            <a:ext cx="13297733" cy="356362"/>
          </a:xfrm>
          <a:prstGeom prst="rect">
            <a:avLst/>
          </a:prstGeom>
          <a:noFill/>
          <a:ln/>
        </p:spPr>
        <p:txBody>
          <a:bodyPr wrap="none" lIns="0" tIns="0" rIns="0" bIns="0" rtlCol="0" anchor="t"/>
          <a:lstStyle/>
          <a:p>
            <a:pPr marL="0" indent="0" algn="l">
              <a:lnSpc>
                <a:spcPts val="1600"/>
              </a:lnSpc>
              <a:buNone/>
            </a:pPr>
            <a:endParaRPr lang="en-US" dirty="0">
              <a:latin typeface="Times New Roman" panose="02020603050405020304" pitchFamily="18" charset="0"/>
              <a:cs typeface="Times New Roman" panose="02020603050405020304" pitchFamily="18" charset="0"/>
            </a:endParaRPr>
          </a:p>
        </p:txBody>
      </p:sp>
      <p:sp>
        <p:nvSpPr>
          <p:cNvPr id="63" name="Text 5">
            <a:extLst>
              <a:ext uri="{FF2B5EF4-FFF2-40B4-BE49-F238E27FC236}">
                <a16:creationId xmlns:a16="http://schemas.microsoft.com/office/drawing/2014/main" id="{3AFFF512-7504-36C5-5797-2AECBE8D6924}"/>
              </a:ext>
            </a:extLst>
          </p:cNvPr>
          <p:cNvSpPr/>
          <p:nvPr/>
        </p:nvSpPr>
        <p:spPr>
          <a:xfrm>
            <a:off x="877610" y="3441850"/>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7" name="Text 4">
            <a:extLst>
              <a:ext uri="{FF2B5EF4-FFF2-40B4-BE49-F238E27FC236}">
                <a16:creationId xmlns:a16="http://schemas.microsoft.com/office/drawing/2014/main" id="{67AC95C2-2DAC-BEAF-E1A4-A9073B50B0D2}"/>
              </a:ext>
            </a:extLst>
          </p:cNvPr>
          <p:cNvSpPr/>
          <p:nvPr/>
        </p:nvSpPr>
        <p:spPr>
          <a:xfrm>
            <a:off x="666333" y="2793529"/>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8" name="Text 3">
            <a:extLst>
              <a:ext uri="{FF2B5EF4-FFF2-40B4-BE49-F238E27FC236}">
                <a16:creationId xmlns:a16="http://schemas.microsoft.com/office/drawing/2014/main" id="{45DB2491-B990-4789-5EAA-0C1A9F756032}"/>
              </a:ext>
            </a:extLst>
          </p:cNvPr>
          <p:cNvSpPr/>
          <p:nvPr/>
        </p:nvSpPr>
        <p:spPr>
          <a:xfrm>
            <a:off x="756645" y="2121131"/>
            <a:ext cx="4451964" cy="286093"/>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F72A7AE9-4225-161D-AC47-F2AA26A2AB11}"/>
              </a:ext>
            </a:extLst>
          </p:cNvPr>
          <p:cNvSpPr/>
          <p:nvPr/>
        </p:nvSpPr>
        <p:spPr>
          <a:xfrm>
            <a:off x="7402819" y="931256"/>
            <a:ext cx="6142231" cy="37245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1" name="Text 9">
            <a:extLst>
              <a:ext uri="{FF2B5EF4-FFF2-40B4-BE49-F238E27FC236}">
                <a16:creationId xmlns:a16="http://schemas.microsoft.com/office/drawing/2014/main" id="{3D91D492-711A-FF25-AD0B-112A9D490090}"/>
              </a:ext>
            </a:extLst>
          </p:cNvPr>
          <p:cNvSpPr/>
          <p:nvPr/>
        </p:nvSpPr>
        <p:spPr>
          <a:xfrm>
            <a:off x="8071297" y="1247438"/>
            <a:ext cx="4735332" cy="300828"/>
          </a:xfrm>
          <a:prstGeom prst="rect">
            <a:avLst/>
          </a:prstGeom>
          <a:noFill/>
          <a:ln/>
        </p:spPr>
        <p:txBody>
          <a:bodyPr wrap="none" lIns="0" tIns="0" rIns="0" bIns="0" rtlCol="0" anchor="t"/>
          <a:lstStyle/>
          <a:p>
            <a:pPr marL="0" indent="0" algn="l">
              <a:lnSpc>
                <a:spcPts val="15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Hướng phát triển của đề tài</a:t>
            </a:r>
            <a:endParaRPr lang="en-US" sz="2800" dirty="0">
              <a:latin typeface="Times New Roman" panose="02020603050405020304" pitchFamily="18" charset="0"/>
              <a:cs typeface="Times New Roman" panose="02020603050405020304" pitchFamily="18" charset="0"/>
            </a:endParaRPr>
          </a:p>
        </p:txBody>
      </p:sp>
      <p:sp>
        <p:nvSpPr>
          <p:cNvPr id="120" name="Text 10">
            <a:extLst>
              <a:ext uri="{FF2B5EF4-FFF2-40B4-BE49-F238E27FC236}">
                <a16:creationId xmlns:a16="http://schemas.microsoft.com/office/drawing/2014/main" id="{58B590D5-701F-6344-9F29-634EEE5CF727}"/>
              </a:ext>
            </a:extLst>
          </p:cNvPr>
          <p:cNvSpPr/>
          <p:nvPr/>
        </p:nvSpPr>
        <p:spPr>
          <a:xfrm>
            <a:off x="7546408" y="1797007"/>
            <a:ext cx="4598508" cy="464410"/>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Tích hợp thanh toán trực tuyến (ví điện tử, QR Pay).</a:t>
            </a:r>
            <a:endParaRPr lang="en-US" dirty="0">
              <a:latin typeface="Times New Roman" panose="02020603050405020304" pitchFamily="18" charset="0"/>
              <a:cs typeface="Times New Roman" panose="02020603050405020304" pitchFamily="18" charset="0"/>
            </a:endParaRPr>
          </a:p>
        </p:txBody>
      </p:sp>
      <p:sp>
        <p:nvSpPr>
          <p:cNvPr id="121" name="Text 11">
            <a:extLst>
              <a:ext uri="{FF2B5EF4-FFF2-40B4-BE49-F238E27FC236}">
                <a16:creationId xmlns:a16="http://schemas.microsoft.com/office/drawing/2014/main" id="{537F92FB-3245-8AEB-0CAA-5776BC93D7A5}"/>
              </a:ext>
            </a:extLst>
          </p:cNvPr>
          <p:cNvSpPr/>
          <p:nvPr/>
        </p:nvSpPr>
        <p:spPr>
          <a:xfrm>
            <a:off x="7546408" y="2121131"/>
            <a:ext cx="3504197" cy="310533"/>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Xây dựng ứng dụng di động (Mobile App).</a:t>
            </a:r>
            <a:endParaRPr lang="en-US" dirty="0">
              <a:latin typeface="Times New Roman" panose="02020603050405020304" pitchFamily="18" charset="0"/>
              <a:cs typeface="Times New Roman" panose="02020603050405020304" pitchFamily="18" charset="0"/>
            </a:endParaRPr>
          </a:p>
        </p:txBody>
      </p:sp>
      <p:sp>
        <p:nvSpPr>
          <p:cNvPr id="122" name="Text 12">
            <a:extLst>
              <a:ext uri="{FF2B5EF4-FFF2-40B4-BE49-F238E27FC236}">
                <a16:creationId xmlns:a16="http://schemas.microsoft.com/office/drawing/2014/main" id="{9C5A3161-19F5-7798-3557-EED4F8CD05FA}"/>
              </a:ext>
            </a:extLst>
          </p:cNvPr>
          <p:cNvSpPr/>
          <p:nvPr/>
        </p:nvSpPr>
        <p:spPr>
          <a:xfrm>
            <a:off x="7546408" y="2431448"/>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Bổ sung chức năng lựa chọn ghế trực quan.</a:t>
            </a:r>
            <a:endParaRPr lang="en-US" dirty="0">
              <a:latin typeface="Times New Roman" panose="02020603050405020304" pitchFamily="18" charset="0"/>
              <a:cs typeface="Times New Roman" panose="02020603050405020304" pitchFamily="18" charset="0"/>
            </a:endParaRPr>
          </a:p>
        </p:txBody>
      </p:sp>
      <p:sp>
        <p:nvSpPr>
          <p:cNvPr id="123" name="Text 13">
            <a:extLst>
              <a:ext uri="{FF2B5EF4-FFF2-40B4-BE49-F238E27FC236}">
                <a16:creationId xmlns:a16="http://schemas.microsoft.com/office/drawing/2014/main" id="{31237D3B-BE45-8B49-7F57-98FD43D1DA79}"/>
              </a:ext>
            </a:extLst>
          </p:cNvPr>
          <p:cNvSpPr/>
          <p:nvPr/>
        </p:nvSpPr>
        <p:spPr>
          <a:xfrm>
            <a:off x="7546408" y="2728290"/>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Tích hợp chức năng tra cứu chuyến tàu theo thời gian thực.</a:t>
            </a:r>
            <a:endParaRPr lang="en-US" dirty="0">
              <a:latin typeface="Times New Roman" panose="02020603050405020304" pitchFamily="18" charset="0"/>
              <a:cs typeface="Times New Roman" panose="02020603050405020304" pitchFamily="18" charset="0"/>
            </a:endParaRPr>
          </a:p>
        </p:txBody>
      </p:sp>
      <p:sp>
        <p:nvSpPr>
          <p:cNvPr id="124" name="Text 14">
            <a:extLst>
              <a:ext uri="{FF2B5EF4-FFF2-40B4-BE49-F238E27FC236}">
                <a16:creationId xmlns:a16="http://schemas.microsoft.com/office/drawing/2014/main" id="{0DD7A51E-E283-C54B-CE30-E8EEACAD8B80}"/>
              </a:ext>
            </a:extLst>
          </p:cNvPr>
          <p:cNvSpPr/>
          <p:nvPr/>
        </p:nvSpPr>
        <p:spPr>
          <a:xfrm>
            <a:off x="7546408" y="3028416"/>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Nâng cấp hệ thống quản lý dành cho nhân viên/nhà ga.</a:t>
            </a:r>
            <a:endParaRPr lang="en-US" dirty="0">
              <a:latin typeface="Times New Roman" panose="02020603050405020304" pitchFamily="18" charset="0"/>
              <a:cs typeface="Times New Roman" panose="02020603050405020304" pitchFamily="18" charset="0"/>
            </a:endParaRPr>
          </a:p>
        </p:txBody>
      </p:sp>
      <p:sp>
        <p:nvSpPr>
          <p:cNvPr id="125" name="Text 15">
            <a:extLst>
              <a:ext uri="{FF2B5EF4-FFF2-40B4-BE49-F238E27FC236}">
                <a16:creationId xmlns:a16="http://schemas.microsoft.com/office/drawing/2014/main" id="{B3962125-230A-1153-D168-3F063FE9802E}"/>
              </a:ext>
            </a:extLst>
          </p:cNvPr>
          <p:cNvSpPr/>
          <p:nvPr/>
        </p:nvSpPr>
        <p:spPr>
          <a:xfrm>
            <a:off x="7546408" y="3313811"/>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Tăng cường bảo mật (mã hóa, 2FA, chống SQL Injection).</a:t>
            </a:r>
            <a:endParaRPr lang="en-US" dirty="0">
              <a:latin typeface="Times New Roman" panose="02020603050405020304" pitchFamily="18" charset="0"/>
              <a:cs typeface="Times New Roman" panose="02020603050405020304" pitchFamily="18" charset="0"/>
            </a:endParaRPr>
          </a:p>
        </p:txBody>
      </p:sp>
      <p:sp>
        <p:nvSpPr>
          <p:cNvPr id="126" name="Text 16">
            <a:extLst>
              <a:ext uri="{FF2B5EF4-FFF2-40B4-BE49-F238E27FC236}">
                <a16:creationId xmlns:a16="http://schemas.microsoft.com/office/drawing/2014/main" id="{BB551133-D4EB-304C-88C6-39DE968DA9A7}"/>
              </a:ext>
            </a:extLst>
          </p:cNvPr>
          <p:cNvSpPr/>
          <p:nvPr/>
        </p:nvSpPr>
        <p:spPr>
          <a:xfrm>
            <a:off x="7546408" y="3712194"/>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Hỗ trợ gửi thông báo SMS/Email tự động.</a:t>
            </a:r>
            <a:endParaRPr lang="en-US" dirty="0">
              <a:latin typeface="Times New Roman" panose="02020603050405020304" pitchFamily="18" charset="0"/>
              <a:cs typeface="Times New Roman" panose="02020603050405020304" pitchFamily="18" charset="0"/>
            </a:endParaRPr>
          </a:p>
        </p:txBody>
      </p:sp>
      <p:sp>
        <p:nvSpPr>
          <p:cNvPr id="127" name="Rectangle: Rounded Corners 126">
            <a:extLst>
              <a:ext uri="{FF2B5EF4-FFF2-40B4-BE49-F238E27FC236}">
                <a16:creationId xmlns:a16="http://schemas.microsoft.com/office/drawing/2014/main" id="{66A8D127-EE34-C997-05F9-CE4CFC7B85A1}"/>
              </a:ext>
            </a:extLst>
          </p:cNvPr>
          <p:cNvSpPr/>
          <p:nvPr/>
        </p:nvSpPr>
        <p:spPr>
          <a:xfrm>
            <a:off x="472840" y="1025287"/>
            <a:ext cx="6510964" cy="36372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8" name="Text 1">
            <a:extLst>
              <a:ext uri="{FF2B5EF4-FFF2-40B4-BE49-F238E27FC236}">
                <a16:creationId xmlns:a16="http://schemas.microsoft.com/office/drawing/2014/main" id="{283A69B9-1DFA-04AC-782E-F9287251B4ED}"/>
              </a:ext>
            </a:extLst>
          </p:cNvPr>
          <p:cNvSpPr/>
          <p:nvPr/>
        </p:nvSpPr>
        <p:spPr>
          <a:xfrm>
            <a:off x="1257380" y="1247438"/>
            <a:ext cx="3792852" cy="368928"/>
          </a:xfrm>
          <a:prstGeom prst="rect">
            <a:avLst/>
          </a:prstGeom>
          <a:noFill/>
          <a:ln/>
        </p:spPr>
        <p:txBody>
          <a:bodyPr wrap="none" lIns="0" tIns="0" rIns="0" bIns="0" rtlCol="0" anchor="t"/>
          <a:lstStyle/>
          <a:p>
            <a:pPr marL="0" indent="0" algn="l">
              <a:lnSpc>
                <a:spcPts val="15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Những kết quả đạt được</a:t>
            </a:r>
            <a:endParaRPr lang="en-US" sz="2800" dirty="0">
              <a:latin typeface="Times New Roman" panose="02020603050405020304" pitchFamily="18" charset="0"/>
              <a:cs typeface="Times New Roman" panose="02020603050405020304" pitchFamily="18" charset="0"/>
            </a:endParaRPr>
          </a:p>
        </p:txBody>
      </p:sp>
      <p:sp>
        <p:nvSpPr>
          <p:cNvPr id="129" name="Text 2">
            <a:extLst>
              <a:ext uri="{FF2B5EF4-FFF2-40B4-BE49-F238E27FC236}">
                <a16:creationId xmlns:a16="http://schemas.microsoft.com/office/drawing/2014/main" id="{A38F5450-9BD6-EA16-C7E8-11A2246D0958}"/>
              </a:ext>
            </a:extLst>
          </p:cNvPr>
          <p:cNvSpPr/>
          <p:nvPr/>
        </p:nvSpPr>
        <p:spPr>
          <a:xfrm>
            <a:off x="595675" y="1757939"/>
            <a:ext cx="5751233" cy="318454"/>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Nền tảng đặt vé trực tuyến thuận tiện và nhanh chóng.</a:t>
            </a:r>
            <a:endParaRPr lang="en-US" dirty="0">
              <a:latin typeface="Times New Roman" panose="02020603050405020304" pitchFamily="18" charset="0"/>
              <a:cs typeface="Times New Roman" panose="02020603050405020304" pitchFamily="18" charset="0"/>
            </a:endParaRPr>
          </a:p>
        </p:txBody>
      </p:sp>
      <p:sp>
        <p:nvSpPr>
          <p:cNvPr id="132" name="Text 3">
            <a:extLst>
              <a:ext uri="{FF2B5EF4-FFF2-40B4-BE49-F238E27FC236}">
                <a16:creationId xmlns:a16="http://schemas.microsoft.com/office/drawing/2014/main" id="{808DF6DE-BA63-DD03-276D-E7DE105D165D}"/>
              </a:ext>
            </a:extLst>
          </p:cNvPr>
          <p:cNvSpPr/>
          <p:nvPr/>
        </p:nvSpPr>
        <p:spPr>
          <a:xfrm>
            <a:off x="606029" y="2060433"/>
            <a:ext cx="5978826" cy="271311"/>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Tự động hóa quy trình tạo vé và quản lý thông tin.</a:t>
            </a:r>
            <a:endParaRPr lang="en-US" dirty="0">
              <a:latin typeface="Times New Roman" panose="02020603050405020304" pitchFamily="18" charset="0"/>
              <a:cs typeface="Times New Roman" panose="02020603050405020304" pitchFamily="18" charset="0"/>
            </a:endParaRPr>
          </a:p>
        </p:txBody>
      </p:sp>
      <p:sp>
        <p:nvSpPr>
          <p:cNvPr id="133" name="Text 4">
            <a:extLst>
              <a:ext uri="{FF2B5EF4-FFF2-40B4-BE49-F238E27FC236}">
                <a16:creationId xmlns:a16="http://schemas.microsoft.com/office/drawing/2014/main" id="{6F33A89C-E26F-9DC5-346D-FE766BF60B76}"/>
              </a:ext>
            </a:extLst>
          </p:cNvPr>
          <p:cNvSpPr/>
          <p:nvPr/>
        </p:nvSpPr>
        <p:spPr>
          <a:xfrm>
            <a:off x="606032" y="2365672"/>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Hỗ trợ theo dõi lịch sử đặt vé và trạng thái thanh toán.</a:t>
            </a:r>
            <a:endParaRPr lang="en-US" dirty="0">
              <a:latin typeface="Times New Roman" panose="02020603050405020304" pitchFamily="18" charset="0"/>
              <a:cs typeface="Times New Roman" panose="02020603050405020304" pitchFamily="18" charset="0"/>
            </a:endParaRPr>
          </a:p>
        </p:txBody>
      </p:sp>
      <p:sp>
        <p:nvSpPr>
          <p:cNvPr id="134" name="Text 5">
            <a:extLst>
              <a:ext uri="{FF2B5EF4-FFF2-40B4-BE49-F238E27FC236}">
                <a16:creationId xmlns:a16="http://schemas.microsoft.com/office/drawing/2014/main" id="{7B3EF2A6-FF9A-B835-DCA1-390C567C6A3B}"/>
              </a:ext>
            </a:extLst>
          </p:cNvPr>
          <p:cNvSpPr/>
          <p:nvPr/>
        </p:nvSpPr>
        <p:spPr>
          <a:xfrm>
            <a:off x="606029" y="2635922"/>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Giao diện thân thiện, đơn giản và trực quan.</a:t>
            </a:r>
            <a:endParaRPr lang="en-US" dirty="0">
              <a:latin typeface="Times New Roman" panose="02020603050405020304" pitchFamily="18" charset="0"/>
              <a:cs typeface="Times New Roman" panose="02020603050405020304" pitchFamily="18" charset="0"/>
            </a:endParaRPr>
          </a:p>
        </p:txBody>
      </p:sp>
      <p:sp>
        <p:nvSpPr>
          <p:cNvPr id="135" name="Text 6">
            <a:extLst>
              <a:ext uri="{FF2B5EF4-FFF2-40B4-BE49-F238E27FC236}">
                <a16:creationId xmlns:a16="http://schemas.microsoft.com/office/drawing/2014/main" id="{2A19D07F-15A5-433B-52AB-A58EFF7FC4AF}"/>
              </a:ext>
            </a:extLst>
          </p:cNvPr>
          <p:cNvSpPr/>
          <p:nvPr/>
        </p:nvSpPr>
        <p:spPr>
          <a:xfrm>
            <a:off x="606032" y="2989053"/>
            <a:ext cx="13297733" cy="35636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Kết nối cơ sở dữ liệu SQL Server ổn định</a:t>
            </a:r>
            <a:r>
              <a:rPr lang="en-US">
                <a:latin typeface="Times New Roman" panose="02020603050405020304" pitchFamily="18" charset="0"/>
                <a:ea typeface="Inter" pitchFamily="34" charset="-122"/>
                <a:cs typeface="Times New Roman" panose="02020603050405020304" pitchFamily="18" charset="0"/>
              </a:rPr>
              <a:t>, xử </a:t>
            </a:r>
            <a:r>
              <a:rPr lang="en-US" dirty="0">
                <a:latin typeface="Times New Roman" panose="02020603050405020304" pitchFamily="18" charset="0"/>
                <a:ea typeface="Inter" pitchFamily="34" charset="-122"/>
                <a:cs typeface="Times New Roman" panose="02020603050405020304" pitchFamily="18" charset="0"/>
              </a:rPr>
              <a:t>lý dữ liệu chính xác</a:t>
            </a:r>
            <a:r>
              <a:rPr lang="en-US" dirty="0">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36" name="Text 8">
            <a:extLst>
              <a:ext uri="{FF2B5EF4-FFF2-40B4-BE49-F238E27FC236}">
                <a16:creationId xmlns:a16="http://schemas.microsoft.com/office/drawing/2014/main" id="{25B72B21-6C6A-F0B8-F2B9-B9536F44D825}"/>
              </a:ext>
            </a:extLst>
          </p:cNvPr>
          <p:cNvSpPr/>
          <p:nvPr/>
        </p:nvSpPr>
        <p:spPr>
          <a:xfrm>
            <a:off x="617407" y="3290835"/>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Trải nghiệm mượt mà và độ ổn định cao.</a:t>
            </a:r>
            <a:endParaRPr lang="en-US" dirty="0">
              <a:latin typeface="Times New Roman" panose="02020603050405020304" pitchFamily="18" charset="0"/>
              <a:cs typeface="Times New Roman" panose="02020603050405020304" pitchFamily="18" charset="0"/>
            </a:endParaRPr>
          </a:p>
        </p:txBody>
      </p:sp>
      <p:sp>
        <p:nvSpPr>
          <p:cNvPr id="137" name="Text 7">
            <a:extLst>
              <a:ext uri="{FF2B5EF4-FFF2-40B4-BE49-F238E27FC236}">
                <a16:creationId xmlns:a16="http://schemas.microsoft.com/office/drawing/2014/main" id="{467771D3-CFDA-BCFF-24F2-39AF45A3D783}"/>
              </a:ext>
            </a:extLst>
          </p:cNvPr>
          <p:cNvSpPr/>
          <p:nvPr/>
        </p:nvSpPr>
        <p:spPr>
          <a:xfrm>
            <a:off x="617407" y="3616754"/>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Đảm bảo bảo mật thông tin người dùng.</a:t>
            </a:r>
            <a:endParaRPr lang="en-US" dirty="0">
              <a:latin typeface="Times New Roman" panose="02020603050405020304" pitchFamily="18" charset="0"/>
              <a:cs typeface="Times New Roman" panose="02020603050405020304" pitchFamily="18" charset="0"/>
            </a:endParaRPr>
          </a:p>
        </p:txBody>
      </p:sp>
      <p:sp>
        <p:nvSpPr>
          <p:cNvPr id="138" name="Rectangle: Rounded Corners 137">
            <a:extLst>
              <a:ext uri="{FF2B5EF4-FFF2-40B4-BE49-F238E27FC236}">
                <a16:creationId xmlns:a16="http://schemas.microsoft.com/office/drawing/2014/main" id="{627CE361-6D0E-4613-2256-C4D6CCB9E12D}"/>
              </a:ext>
            </a:extLst>
          </p:cNvPr>
          <p:cNvSpPr/>
          <p:nvPr/>
        </p:nvSpPr>
        <p:spPr>
          <a:xfrm>
            <a:off x="12604830" y="7569915"/>
            <a:ext cx="2025570" cy="659075"/>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90500" y="851654"/>
            <a:ext cx="8835391" cy="1417558"/>
          </a:xfrm>
          <a:prstGeom prst="rect">
            <a:avLst/>
          </a:prstGeom>
          <a:noFill/>
          <a:ln/>
        </p:spPr>
        <p:txBody>
          <a:bodyPr wrap="square" lIns="0" tIns="0" rIns="0" bIns="0" rtlCol="0" anchor="t"/>
          <a:lstStyle/>
          <a:p>
            <a:pPr>
              <a:lnSpc>
                <a:spcPts val="5550"/>
              </a:lnSpc>
            </a:pPr>
            <a:r>
              <a:rPr lang="en-US" sz="3200">
                <a:solidFill>
                  <a:srgbClr val="FF0000"/>
                </a:solidFill>
                <a:latin typeface="Times New Roman" panose="02020603050405020304" pitchFamily="18" charset="0"/>
                <a:cs typeface="Times New Roman" panose="02020603050405020304" pitchFamily="18" charset="0"/>
              </a:rPr>
              <a:t>CHƯƠNG 1.KHẢO SÁT HIỆN TRẠNG CỦA HỆ THỐNG</a:t>
            </a:r>
          </a:p>
        </p:txBody>
      </p:sp>
      <p:sp>
        <p:nvSpPr>
          <p:cNvPr id="4" name="Shape 1"/>
          <p:cNvSpPr/>
          <p:nvPr/>
        </p:nvSpPr>
        <p:spPr>
          <a:xfrm>
            <a:off x="793790" y="2609374"/>
            <a:ext cx="3664744" cy="2093714"/>
          </a:xfrm>
          <a:prstGeom prst="roundRect">
            <a:avLst>
              <a:gd name="adj" fmla="val 6988"/>
            </a:avLst>
          </a:prstGeom>
          <a:solidFill>
            <a:srgbClr val="FFFFFF"/>
          </a:solidFill>
          <a:ln w="30480">
            <a:solidFill>
              <a:srgbClr val="C0C1D7"/>
            </a:solidFill>
            <a:prstDash val="solid"/>
          </a:ln>
        </p:spPr>
      </p:sp>
      <p:sp>
        <p:nvSpPr>
          <p:cNvPr id="5" name="Shape 2"/>
          <p:cNvSpPr/>
          <p:nvPr/>
        </p:nvSpPr>
        <p:spPr>
          <a:xfrm>
            <a:off x="763310" y="2609374"/>
            <a:ext cx="121920" cy="2093714"/>
          </a:xfrm>
          <a:prstGeom prst="roundRect">
            <a:avLst>
              <a:gd name="adj" fmla="val 78139"/>
            </a:avLst>
          </a:prstGeom>
          <a:solidFill>
            <a:srgbClr val="4950BC"/>
          </a:solidFill>
          <a:ln/>
        </p:spPr>
      </p:sp>
      <p:sp>
        <p:nvSpPr>
          <p:cNvPr id="6" name="Text 3"/>
          <p:cNvSpPr/>
          <p:nvPr/>
        </p:nvSpPr>
        <p:spPr>
          <a:xfrm>
            <a:off x="1142524" y="28666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Nhu Cầu Tăng Cao</a:t>
            </a:r>
            <a:endParaRPr lang="en-US" sz="2200" dirty="0"/>
          </a:p>
        </p:txBody>
      </p:sp>
      <p:sp>
        <p:nvSpPr>
          <p:cNvPr id="7" name="Text 4"/>
          <p:cNvSpPr/>
          <p:nvPr/>
        </p:nvSpPr>
        <p:spPr>
          <a:xfrm>
            <a:off x="1142524" y="3357086"/>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Đi lại bằng đường sắt tăng, đặc biệt dịp lễ, Tết, mùa du lịch.</a:t>
            </a:r>
            <a:endParaRPr lang="en-US" sz="1750" dirty="0"/>
          </a:p>
        </p:txBody>
      </p:sp>
      <p:sp>
        <p:nvSpPr>
          <p:cNvPr id="8" name="Shape 5"/>
          <p:cNvSpPr/>
          <p:nvPr/>
        </p:nvSpPr>
        <p:spPr>
          <a:xfrm>
            <a:off x="4685348" y="2609374"/>
            <a:ext cx="3664863" cy="2093714"/>
          </a:xfrm>
          <a:prstGeom prst="roundRect">
            <a:avLst>
              <a:gd name="adj" fmla="val 6988"/>
            </a:avLst>
          </a:prstGeom>
          <a:solidFill>
            <a:srgbClr val="FFFFFF"/>
          </a:solidFill>
          <a:ln w="30480">
            <a:solidFill>
              <a:srgbClr val="C0C1D7"/>
            </a:solidFill>
            <a:prstDash val="solid"/>
          </a:ln>
        </p:spPr>
      </p:sp>
      <p:sp>
        <p:nvSpPr>
          <p:cNvPr id="9" name="Shape 6"/>
          <p:cNvSpPr/>
          <p:nvPr/>
        </p:nvSpPr>
        <p:spPr>
          <a:xfrm>
            <a:off x="4654868" y="2609374"/>
            <a:ext cx="121920" cy="2093714"/>
          </a:xfrm>
          <a:prstGeom prst="roundRect">
            <a:avLst>
              <a:gd name="adj" fmla="val 78139"/>
            </a:avLst>
          </a:prstGeom>
          <a:solidFill>
            <a:srgbClr val="4950BC"/>
          </a:solidFill>
          <a:ln/>
        </p:spPr>
      </p:sp>
      <p:sp>
        <p:nvSpPr>
          <p:cNvPr id="10" name="Text 7"/>
          <p:cNvSpPr/>
          <p:nvPr/>
        </p:nvSpPr>
        <p:spPr>
          <a:xfrm>
            <a:off x="5034082" y="2866668"/>
            <a:ext cx="305883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Hạn Chế Truyền Thống</a:t>
            </a:r>
            <a:endParaRPr lang="en-US" sz="2200" dirty="0"/>
          </a:p>
        </p:txBody>
      </p:sp>
      <p:sp>
        <p:nvSpPr>
          <p:cNvPr id="11" name="Text 8"/>
          <p:cNvSpPr/>
          <p:nvPr/>
        </p:nvSpPr>
        <p:spPr>
          <a:xfrm>
            <a:off x="5034082" y="3711416"/>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Xếp hàng lâu, sai sót, khó quản lý, quá tải ga tàu.</a:t>
            </a:r>
            <a:endParaRPr lang="en-US" sz="1750" dirty="0"/>
          </a:p>
        </p:txBody>
      </p:sp>
      <p:sp>
        <p:nvSpPr>
          <p:cNvPr id="12" name="Shape 9"/>
          <p:cNvSpPr/>
          <p:nvPr/>
        </p:nvSpPr>
        <p:spPr>
          <a:xfrm>
            <a:off x="793790" y="4929902"/>
            <a:ext cx="3664744" cy="2448044"/>
          </a:xfrm>
          <a:prstGeom prst="roundRect">
            <a:avLst>
              <a:gd name="adj" fmla="val 5976"/>
            </a:avLst>
          </a:prstGeom>
          <a:solidFill>
            <a:srgbClr val="FFFFFF"/>
          </a:solidFill>
          <a:ln w="30480">
            <a:solidFill>
              <a:srgbClr val="C0C1D7"/>
            </a:solidFill>
            <a:prstDash val="solid"/>
          </a:ln>
        </p:spPr>
      </p:sp>
      <p:sp>
        <p:nvSpPr>
          <p:cNvPr id="13" name="Shape 10"/>
          <p:cNvSpPr/>
          <p:nvPr/>
        </p:nvSpPr>
        <p:spPr>
          <a:xfrm>
            <a:off x="763310" y="4929902"/>
            <a:ext cx="121920" cy="2448044"/>
          </a:xfrm>
          <a:prstGeom prst="roundRect">
            <a:avLst>
              <a:gd name="adj" fmla="val 78139"/>
            </a:avLst>
          </a:prstGeom>
          <a:solidFill>
            <a:srgbClr val="4950BC"/>
          </a:solidFill>
          <a:ln/>
        </p:spPr>
      </p:sp>
      <p:sp>
        <p:nvSpPr>
          <p:cNvPr id="14" name="Text 11"/>
          <p:cNvSpPr/>
          <p:nvPr/>
        </p:nvSpPr>
        <p:spPr>
          <a:xfrm>
            <a:off x="1142524" y="5187196"/>
            <a:ext cx="3058716"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Tiềm Năng Trực Tuyến</a:t>
            </a:r>
            <a:endParaRPr lang="en-US" sz="2200" dirty="0"/>
          </a:p>
        </p:txBody>
      </p:sp>
      <p:sp>
        <p:nvSpPr>
          <p:cNvPr id="15" name="Text 12"/>
          <p:cNvSpPr/>
          <p:nvPr/>
        </p:nvSpPr>
        <p:spPr>
          <a:xfrm>
            <a:off x="1142524" y="6031944"/>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Tỷ lệ dùng Internet, smartphone cao, thói quen thanh toán online phổ biến.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575"/>
          </a:xfrm>
          <a:prstGeom prst="rect">
            <a:avLst/>
          </a:prstGeom>
        </p:spPr>
      </p:pic>
      <p:sp>
        <p:nvSpPr>
          <p:cNvPr id="3" name="Text 0"/>
          <p:cNvSpPr/>
          <p:nvPr/>
        </p:nvSpPr>
        <p:spPr>
          <a:xfrm>
            <a:off x="754737" y="3290292"/>
            <a:ext cx="11605022" cy="673894"/>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Times New Roman" panose="02020603050405020304" pitchFamily="18" charset="0"/>
                <a:ea typeface="Inter Bold" pitchFamily="34" charset="-122"/>
                <a:cs typeface="Times New Roman" panose="02020603050405020304" pitchFamily="18" charset="0"/>
              </a:rPr>
              <a:t>Bán Vé Tàu Truyền Thống: Ưu &amp; Nhược Điểm</a:t>
            </a:r>
            <a:endParaRPr lang="en-US" sz="4200" dirty="0">
              <a:latin typeface="Times New Roman" panose="02020603050405020304" pitchFamily="18" charset="0"/>
              <a:cs typeface="Times New Roman" panose="02020603050405020304" pitchFamily="18" charset="0"/>
            </a:endParaRPr>
          </a:p>
        </p:txBody>
      </p:sp>
      <p:sp>
        <p:nvSpPr>
          <p:cNvPr id="4" name="Text 1"/>
          <p:cNvSpPr/>
          <p:nvPr/>
        </p:nvSpPr>
        <p:spPr>
          <a:xfrm>
            <a:off x="754737" y="4395430"/>
            <a:ext cx="3234690" cy="404336"/>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Inter Bold" pitchFamily="34" charset="-122"/>
                <a:cs typeface="Times New Roman" panose="02020603050405020304" pitchFamily="18" charset="0"/>
              </a:rPr>
              <a:t>Ưu Điểm</a:t>
            </a:r>
            <a:endParaRPr lang="en-US" sz="2500" dirty="0">
              <a:latin typeface="Times New Roman" panose="02020603050405020304" pitchFamily="18" charset="0"/>
              <a:cs typeface="Times New Roman" panose="02020603050405020304" pitchFamily="18" charset="0"/>
            </a:endParaRPr>
          </a:p>
        </p:txBody>
      </p:sp>
      <p:sp>
        <p:nvSpPr>
          <p:cNvPr id="5" name="Shape 2"/>
          <p:cNvSpPr/>
          <p:nvPr/>
        </p:nvSpPr>
        <p:spPr>
          <a:xfrm>
            <a:off x="754737" y="5268575"/>
            <a:ext cx="107752" cy="107752"/>
          </a:xfrm>
          <a:prstGeom prst="roundRect">
            <a:avLst>
              <a:gd name="adj" fmla="val 424308"/>
            </a:avLst>
          </a:prstGeom>
          <a:solidFill>
            <a:srgbClr val="4950BC"/>
          </a:solidFill>
          <a:ln/>
        </p:spPr>
      </p:sp>
      <p:sp>
        <p:nvSpPr>
          <p:cNvPr id="6" name="Text 3"/>
          <p:cNvSpPr/>
          <p:nvPr/>
        </p:nvSpPr>
        <p:spPr>
          <a:xfrm>
            <a:off x="1078111" y="5150048"/>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Đơn giản, dễ tiếp cận, không cần công nghệ.</a:t>
            </a:r>
            <a:endParaRPr lang="en-US" sz="1650" dirty="0">
              <a:latin typeface="Times New Roman" panose="02020603050405020304" pitchFamily="18" charset="0"/>
              <a:cs typeface="Times New Roman" panose="02020603050405020304" pitchFamily="18" charset="0"/>
            </a:endParaRPr>
          </a:p>
        </p:txBody>
      </p:sp>
      <p:sp>
        <p:nvSpPr>
          <p:cNvPr id="7" name="Shape 4"/>
          <p:cNvSpPr/>
          <p:nvPr/>
        </p:nvSpPr>
        <p:spPr>
          <a:xfrm>
            <a:off x="754737" y="6044744"/>
            <a:ext cx="107752" cy="107752"/>
          </a:xfrm>
          <a:prstGeom prst="roundRect">
            <a:avLst>
              <a:gd name="adj" fmla="val 424308"/>
            </a:avLst>
          </a:prstGeom>
          <a:solidFill>
            <a:srgbClr val="4950BC"/>
          </a:solidFill>
          <a:ln/>
        </p:spPr>
      </p:sp>
      <p:sp>
        <p:nvSpPr>
          <p:cNvPr id="8" name="Text 5"/>
          <p:cNvSpPr/>
          <p:nvPr/>
        </p:nvSpPr>
        <p:spPr>
          <a:xfrm>
            <a:off x="1078111" y="5926217"/>
            <a:ext cx="5974080" cy="68984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Chi phí triển khai thấp, dựa vào nhân viên và cơ sở vật chất.</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747118" y="6762988"/>
            <a:ext cx="107752" cy="107752"/>
          </a:xfrm>
          <a:prstGeom prst="roundRect">
            <a:avLst>
              <a:gd name="adj" fmla="val 424308"/>
            </a:avLst>
          </a:prstGeom>
          <a:solidFill>
            <a:srgbClr val="4950BC"/>
          </a:solidFill>
          <a:ln/>
        </p:spPr>
      </p:sp>
      <p:sp>
        <p:nvSpPr>
          <p:cNvPr id="10" name="Text 7"/>
          <p:cNvSpPr/>
          <p:nvPr/>
        </p:nvSpPr>
        <p:spPr>
          <a:xfrm>
            <a:off x="1070492" y="6616065"/>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Phù hợp người lớn tuổi, tạo sự an tâm với vé giấy.</a:t>
            </a:r>
            <a:endParaRPr lang="en-US" sz="1650" dirty="0">
              <a:latin typeface="Times New Roman" panose="02020603050405020304" pitchFamily="18" charset="0"/>
              <a:cs typeface="Times New Roman" panose="02020603050405020304" pitchFamily="18" charset="0"/>
            </a:endParaRPr>
          </a:p>
        </p:txBody>
      </p:sp>
      <p:sp>
        <p:nvSpPr>
          <p:cNvPr id="11" name="Text 8"/>
          <p:cNvSpPr/>
          <p:nvPr/>
        </p:nvSpPr>
        <p:spPr>
          <a:xfrm>
            <a:off x="7585829" y="4503182"/>
            <a:ext cx="3234690" cy="404336"/>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Inter Bold" pitchFamily="34" charset="-122"/>
                <a:cs typeface="Times New Roman" panose="02020603050405020304" pitchFamily="18" charset="0"/>
              </a:rPr>
              <a:t>Nhược Điểm</a:t>
            </a:r>
            <a:endParaRPr lang="en-US" sz="2500" dirty="0">
              <a:latin typeface="Times New Roman" panose="02020603050405020304" pitchFamily="18" charset="0"/>
              <a:cs typeface="Times New Roman" panose="02020603050405020304" pitchFamily="18" charset="0"/>
            </a:endParaRPr>
          </a:p>
        </p:txBody>
      </p:sp>
      <p:sp>
        <p:nvSpPr>
          <p:cNvPr id="12" name="Shape 9"/>
          <p:cNvSpPr/>
          <p:nvPr/>
        </p:nvSpPr>
        <p:spPr>
          <a:xfrm>
            <a:off x="7585829" y="5268575"/>
            <a:ext cx="107752" cy="107752"/>
          </a:xfrm>
          <a:prstGeom prst="roundRect">
            <a:avLst>
              <a:gd name="adj" fmla="val 424308"/>
            </a:avLst>
          </a:prstGeom>
          <a:solidFill>
            <a:srgbClr val="4950BC"/>
          </a:solidFill>
          <a:ln/>
        </p:spPr>
      </p:sp>
      <p:sp>
        <p:nvSpPr>
          <p:cNvPr id="13" name="Text 10"/>
          <p:cNvSpPr/>
          <p:nvPr/>
        </p:nvSpPr>
        <p:spPr>
          <a:xfrm>
            <a:off x="7909203" y="5150048"/>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Tốn thời gian xếp hàng, ùn tắc, chen lấn.</a:t>
            </a:r>
            <a:endParaRPr lang="en-US" sz="1650" dirty="0">
              <a:latin typeface="Times New Roman" panose="02020603050405020304" pitchFamily="18" charset="0"/>
              <a:cs typeface="Times New Roman" panose="02020603050405020304" pitchFamily="18" charset="0"/>
            </a:endParaRPr>
          </a:p>
        </p:txBody>
      </p:sp>
      <p:sp>
        <p:nvSpPr>
          <p:cNvPr id="14" name="Shape 11"/>
          <p:cNvSpPr/>
          <p:nvPr/>
        </p:nvSpPr>
        <p:spPr>
          <a:xfrm>
            <a:off x="7585829" y="6044744"/>
            <a:ext cx="107752" cy="107752"/>
          </a:xfrm>
          <a:prstGeom prst="roundRect">
            <a:avLst>
              <a:gd name="adj" fmla="val 424308"/>
            </a:avLst>
          </a:prstGeom>
          <a:solidFill>
            <a:srgbClr val="4950BC"/>
          </a:solidFill>
          <a:ln/>
        </p:spPr>
      </p:sp>
      <p:sp>
        <p:nvSpPr>
          <p:cNvPr id="15" name="Text 12"/>
          <p:cNvSpPr/>
          <p:nvPr/>
        </p:nvSpPr>
        <p:spPr>
          <a:xfrm>
            <a:off x="7909203" y="5926217"/>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Quản lý thủ công, dễ sai sót, gian lận, thiếu linh hoạt.</a:t>
            </a:r>
            <a:endParaRPr lang="en-US" sz="1650" dirty="0">
              <a:latin typeface="Times New Roman" panose="02020603050405020304" pitchFamily="18" charset="0"/>
              <a:cs typeface="Times New Roman" panose="02020603050405020304" pitchFamily="18" charset="0"/>
            </a:endParaRPr>
          </a:p>
        </p:txBody>
      </p:sp>
      <p:sp>
        <p:nvSpPr>
          <p:cNvPr id="16" name="Shape 13"/>
          <p:cNvSpPr/>
          <p:nvPr/>
        </p:nvSpPr>
        <p:spPr>
          <a:xfrm>
            <a:off x="7585829" y="6820912"/>
            <a:ext cx="107752" cy="107752"/>
          </a:xfrm>
          <a:prstGeom prst="roundRect">
            <a:avLst>
              <a:gd name="adj" fmla="val 424308"/>
            </a:avLst>
          </a:prstGeom>
          <a:solidFill>
            <a:srgbClr val="4950BC"/>
          </a:solidFill>
          <a:ln/>
        </p:spPr>
      </p:sp>
      <p:sp>
        <p:nvSpPr>
          <p:cNvPr id="17" name="Text 14"/>
          <p:cNvSpPr/>
          <p:nvPr/>
        </p:nvSpPr>
        <p:spPr>
          <a:xfrm>
            <a:off x="7909203" y="6702385"/>
            <a:ext cx="5974080" cy="68984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Không cập nhật tình trạng vé, lỗi thời, không phù hợp xu thế số hóa.</a:t>
            </a:r>
            <a:endParaRPr lang="en-US" sz="165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4518E876-B37C-2B8B-6F20-404D128511EA}"/>
              </a:ext>
            </a:extLst>
          </p:cNvPr>
          <p:cNvSpPr/>
          <p:nvPr/>
        </p:nvSpPr>
        <p:spPr>
          <a:xfrm>
            <a:off x="12782550" y="7392233"/>
            <a:ext cx="1847850" cy="83736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43821"/>
            <a:ext cx="1090850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Hạn Chế Của Hệ Thống Bán Vé Hiện Đại</a:t>
            </a:r>
            <a:endParaRPr lang="en-US" sz="4450" dirty="0"/>
          </a:p>
        </p:txBody>
      </p:sp>
      <p:sp>
        <p:nvSpPr>
          <p:cNvPr id="3" name="Shape 1"/>
          <p:cNvSpPr/>
          <p:nvPr/>
        </p:nvSpPr>
        <p:spPr>
          <a:xfrm>
            <a:off x="793790" y="2546390"/>
            <a:ext cx="4196358" cy="2394823"/>
          </a:xfrm>
          <a:prstGeom prst="roundRect">
            <a:avLst>
              <a:gd name="adj" fmla="val 6109"/>
            </a:avLst>
          </a:prstGeom>
          <a:solidFill>
            <a:srgbClr val="FFFFFF"/>
          </a:solidFill>
          <a:ln/>
        </p:spPr>
      </p:sp>
      <p:sp>
        <p:nvSpPr>
          <p:cNvPr id="4" name="Shape 2"/>
          <p:cNvSpPr/>
          <p:nvPr/>
        </p:nvSpPr>
        <p:spPr>
          <a:xfrm>
            <a:off x="793790" y="2515910"/>
            <a:ext cx="4196358" cy="121920"/>
          </a:xfrm>
          <a:prstGeom prst="roundRect">
            <a:avLst>
              <a:gd name="adj" fmla="val 78139"/>
            </a:avLst>
          </a:prstGeom>
          <a:solidFill>
            <a:srgbClr val="4950BC"/>
          </a:solidFill>
          <a:ln/>
        </p:spPr>
      </p:sp>
      <p:sp>
        <p:nvSpPr>
          <p:cNvPr id="5" name="Shape 3"/>
          <p:cNvSpPr/>
          <p:nvPr/>
        </p:nvSpPr>
        <p:spPr>
          <a:xfrm>
            <a:off x="2551688" y="2206228"/>
            <a:ext cx="680442" cy="680442"/>
          </a:xfrm>
          <a:prstGeom prst="roundRect">
            <a:avLst>
              <a:gd name="adj" fmla="val 134383"/>
            </a:avLst>
          </a:prstGeom>
          <a:solidFill>
            <a:srgbClr val="4950BC"/>
          </a:solidFill>
          <a:ln/>
        </p:spPr>
      </p:sp>
      <p:sp>
        <p:nvSpPr>
          <p:cNvPr id="6" name="Text 4"/>
          <p:cNvSpPr/>
          <p:nvPr/>
        </p:nvSpPr>
        <p:spPr>
          <a:xfrm>
            <a:off x="2755761"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7" name="Text 5"/>
          <p:cNvSpPr/>
          <p:nvPr/>
        </p:nvSpPr>
        <p:spPr>
          <a:xfrm>
            <a:off x="1051084" y="3113365"/>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Giao Diện Chưa Thân Thiện</a:t>
            </a:r>
            <a:endParaRPr lang="en-US" sz="2200" dirty="0"/>
          </a:p>
        </p:txBody>
      </p:sp>
      <p:sp>
        <p:nvSpPr>
          <p:cNvPr id="8" name="Text 6"/>
          <p:cNvSpPr/>
          <p:nvPr/>
        </p:nvSpPr>
        <p:spPr>
          <a:xfrm>
            <a:off x="1051084" y="395811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Khó khăn cho người lớn tuổi hoặc ít dùng công nghệ.</a:t>
            </a:r>
            <a:endParaRPr lang="en-US" sz="1750" dirty="0"/>
          </a:p>
        </p:txBody>
      </p:sp>
      <p:sp>
        <p:nvSpPr>
          <p:cNvPr id="9" name="Shape 7"/>
          <p:cNvSpPr/>
          <p:nvPr/>
        </p:nvSpPr>
        <p:spPr>
          <a:xfrm>
            <a:off x="5216962" y="2546390"/>
            <a:ext cx="4196358" cy="2394823"/>
          </a:xfrm>
          <a:prstGeom prst="roundRect">
            <a:avLst>
              <a:gd name="adj" fmla="val 6109"/>
            </a:avLst>
          </a:prstGeom>
          <a:solidFill>
            <a:srgbClr val="FFFFFF"/>
          </a:solidFill>
          <a:ln/>
        </p:spPr>
      </p:sp>
      <p:sp>
        <p:nvSpPr>
          <p:cNvPr id="10" name="Shape 8"/>
          <p:cNvSpPr/>
          <p:nvPr/>
        </p:nvSpPr>
        <p:spPr>
          <a:xfrm>
            <a:off x="5216962" y="2515910"/>
            <a:ext cx="4196358" cy="121920"/>
          </a:xfrm>
          <a:prstGeom prst="roundRect">
            <a:avLst>
              <a:gd name="adj" fmla="val 78139"/>
            </a:avLst>
          </a:prstGeom>
          <a:solidFill>
            <a:srgbClr val="4950BC"/>
          </a:solidFill>
          <a:ln/>
        </p:spPr>
      </p:sp>
      <p:sp>
        <p:nvSpPr>
          <p:cNvPr id="11" name="Shape 9"/>
          <p:cNvSpPr/>
          <p:nvPr/>
        </p:nvSpPr>
        <p:spPr>
          <a:xfrm>
            <a:off x="6974860" y="2206228"/>
            <a:ext cx="680442" cy="680442"/>
          </a:xfrm>
          <a:prstGeom prst="roundRect">
            <a:avLst>
              <a:gd name="adj" fmla="val 134383"/>
            </a:avLst>
          </a:prstGeom>
          <a:solidFill>
            <a:srgbClr val="4950BC"/>
          </a:solidFill>
          <a:ln/>
        </p:spPr>
      </p:sp>
      <p:sp>
        <p:nvSpPr>
          <p:cNvPr id="12" name="Text 10"/>
          <p:cNvSpPr/>
          <p:nvPr/>
        </p:nvSpPr>
        <p:spPr>
          <a:xfrm>
            <a:off x="7178933"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3" name="Text 11"/>
          <p:cNvSpPr/>
          <p:nvPr/>
        </p:nvSpPr>
        <p:spPr>
          <a:xfrm>
            <a:off x="5474256" y="31133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Quy Trình Phức Tạp</a:t>
            </a:r>
            <a:endParaRPr lang="en-US" sz="2200" dirty="0"/>
          </a:p>
        </p:txBody>
      </p:sp>
      <p:sp>
        <p:nvSpPr>
          <p:cNvPr id="14" name="Text 12"/>
          <p:cNvSpPr/>
          <p:nvPr/>
        </p:nvSpPr>
        <p:spPr>
          <a:xfrm>
            <a:off x="5474256"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Đổi, hủy vé hoặc hoàn tiền còn mất thời gian.</a:t>
            </a:r>
            <a:endParaRPr lang="en-US" sz="1750" dirty="0"/>
          </a:p>
        </p:txBody>
      </p:sp>
      <p:sp>
        <p:nvSpPr>
          <p:cNvPr id="15" name="Shape 13"/>
          <p:cNvSpPr/>
          <p:nvPr/>
        </p:nvSpPr>
        <p:spPr>
          <a:xfrm>
            <a:off x="9640133" y="2546390"/>
            <a:ext cx="4196358" cy="2394823"/>
          </a:xfrm>
          <a:prstGeom prst="roundRect">
            <a:avLst>
              <a:gd name="adj" fmla="val 6109"/>
            </a:avLst>
          </a:prstGeom>
          <a:solidFill>
            <a:srgbClr val="FFFFFF"/>
          </a:solidFill>
          <a:ln/>
        </p:spPr>
      </p:sp>
      <p:sp>
        <p:nvSpPr>
          <p:cNvPr id="16" name="Shape 14"/>
          <p:cNvSpPr/>
          <p:nvPr/>
        </p:nvSpPr>
        <p:spPr>
          <a:xfrm>
            <a:off x="9640133" y="2515910"/>
            <a:ext cx="4196358" cy="121920"/>
          </a:xfrm>
          <a:prstGeom prst="roundRect">
            <a:avLst>
              <a:gd name="adj" fmla="val 78139"/>
            </a:avLst>
          </a:prstGeom>
          <a:solidFill>
            <a:srgbClr val="4950BC"/>
          </a:solidFill>
          <a:ln/>
        </p:spPr>
      </p:sp>
      <p:sp>
        <p:nvSpPr>
          <p:cNvPr id="17" name="Shape 15"/>
          <p:cNvSpPr/>
          <p:nvPr/>
        </p:nvSpPr>
        <p:spPr>
          <a:xfrm>
            <a:off x="11398032" y="2206228"/>
            <a:ext cx="680442" cy="680442"/>
          </a:xfrm>
          <a:prstGeom prst="roundRect">
            <a:avLst>
              <a:gd name="adj" fmla="val 134383"/>
            </a:avLst>
          </a:prstGeom>
          <a:solidFill>
            <a:srgbClr val="4950BC"/>
          </a:solidFill>
          <a:ln/>
        </p:spPr>
      </p:sp>
      <p:sp>
        <p:nvSpPr>
          <p:cNvPr id="18" name="Text 16"/>
          <p:cNvSpPr/>
          <p:nvPr/>
        </p:nvSpPr>
        <p:spPr>
          <a:xfrm>
            <a:off x="11602105"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19" name="Text 17"/>
          <p:cNvSpPr/>
          <p:nvPr/>
        </p:nvSpPr>
        <p:spPr>
          <a:xfrm>
            <a:off x="9897427" y="3113365"/>
            <a:ext cx="31115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Quá Tải Mùa Cao Điểm</a:t>
            </a:r>
            <a:endParaRPr lang="en-US" sz="2200" dirty="0"/>
          </a:p>
        </p:txBody>
      </p:sp>
      <p:sp>
        <p:nvSpPr>
          <p:cNvPr id="20" name="Text 18"/>
          <p:cNvSpPr/>
          <p:nvPr/>
        </p:nvSpPr>
        <p:spPr>
          <a:xfrm>
            <a:off x="9897427"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dễ bị quá tải, chậm trễ giao dịch.</a:t>
            </a:r>
            <a:endParaRPr lang="en-US" sz="1750" dirty="0"/>
          </a:p>
        </p:txBody>
      </p:sp>
      <p:sp>
        <p:nvSpPr>
          <p:cNvPr id="21" name="Shape 19"/>
          <p:cNvSpPr/>
          <p:nvPr/>
        </p:nvSpPr>
        <p:spPr>
          <a:xfrm>
            <a:off x="793790" y="5508188"/>
            <a:ext cx="6407944" cy="1677591"/>
          </a:xfrm>
          <a:prstGeom prst="roundRect">
            <a:avLst>
              <a:gd name="adj" fmla="val 8721"/>
            </a:avLst>
          </a:prstGeom>
          <a:solidFill>
            <a:srgbClr val="FFFFFF"/>
          </a:solidFill>
          <a:ln/>
        </p:spPr>
      </p:sp>
      <p:sp>
        <p:nvSpPr>
          <p:cNvPr id="22" name="Shape 20"/>
          <p:cNvSpPr/>
          <p:nvPr/>
        </p:nvSpPr>
        <p:spPr>
          <a:xfrm>
            <a:off x="793790" y="5477708"/>
            <a:ext cx="6407944" cy="121920"/>
          </a:xfrm>
          <a:prstGeom prst="roundRect">
            <a:avLst>
              <a:gd name="adj" fmla="val 78139"/>
            </a:avLst>
          </a:prstGeom>
          <a:solidFill>
            <a:srgbClr val="4950BC"/>
          </a:solidFill>
          <a:ln/>
        </p:spPr>
      </p:sp>
      <p:sp>
        <p:nvSpPr>
          <p:cNvPr id="23" name="Shape 21"/>
          <p:cNvSpPr/>
          <p:nvPr/>
        </p:nvSpPr>
        <p:spPr>
          <a:xfrm>
            <a:off x="3657540" y="5168027"/>
            <a:ext cx="680442" cy="680442"/>
          </a:xfrm>
          <a:prstGeom prst="roundRect">
            <a:avLst>
              <a:gd name="adj" fmla="val 134383"/>
            </a:avLst>
          </a:prstGeom>
          <a:solidFill>
            <a:srgbClr val="4950BC"/>
          </a:solidFill>
          <a:ln/>
        </p:spPr>
      </p:sp>
      <p:sp>
        <p:nvSpPr>
          <p:cNvPr id="24" name="Text 22"/>
          <p:cNvSpPr/>
          <p:nvPr/>
        </p:nvSpPr>
        <p:spPr>
          <a:xfrm>
            <a:off x="3861614" y="533816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4</a:t>
            </a:r>
            <a:endParaRPr lang="en-US" sz="2100" dirty="0"/>
          </a:p>
        </p:txBody>
      </p:sp>
      <p:sp>
        <p:nvSpPr>
          <p:cNvPr id="25" name="Text 23"/>
          <p:cNvSpPr/>
          <p:nvPr/>
        </p:nvSpPr>
        <p:spPr>
          <a:xfrm>
            <a:off x="1051084" y="60751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Rủi Ro Bảo Mật</a:t>
            </a:r>
            <a:endParaRPr lang="en-US" sz="2200" dirty="0"/>
          </a:p>
        </p:txBody>
      </p:sp>
      <p:sp>
        <p:nvSpPr>
          <p:cNvPr id="26" name="Text 24"/>
          <p:cNvSpPr/>
          <p:nvPr/>
        </p:nvSpPr>
        <p:spPr>
          <a:xfrm>
            <a:off x="1051084"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Thông tin cá nhân và thanh toán tiềm ẩn rủi ro.</a:t>
            </a:r>
            <a:endParaRPr lang="en-US" sz="1750" dirty="0"/>
          </a:p>
        </p:txBody>
      </p:sp>
      <p:sp>
        <p:nvSpPr>
          <p:cNvPr id="27" name="Shape 25"/>
          <p:cNvSpPr/>
          <p:nvPr/>
        </p:nvSpPr>
        <p:spPr>
          <a:xfrm>
            <a:off x="7428548" y="5508188"/>
            <a:ext cx="6407944" cy="1677591"/>
          </a:xfrm>
          <a:prstGeom prst="roundRect">
            <a:avLst>
              <a:gd name="adj" fmla="val 8721"/>
            </a:avLst>
          </a:prstGeom>
          <a:solidFill>
            <a:srgbClr val="FFFFFF"/>
          </a:solidFill>
          <a:ln/>
        </p:spPr>
      </p:sp>
      <p:sp>
        <p:nvSpPr>
          <p:cNvPr id="28" name="Shape 26"/>
          <p:cNvSpPr/>
          <p:nvPr/>
        </p:nvSpPr>
        <p:spPr>
          <a:xfrm>
            <a:off x="7428548" y="5477708"/>
            <a:ext cx="6407944" cy="121920"/>
          </a:xfrm>
          <a:prstGeom prst="roundRect">
            <a:avLst>
              <a:gd name="adj" fmla="val 78139"/>
            </a:avLst>
          </a:prstGeom>
          <a:solidFill>
            <a:srgbClr val="4950BC"/>
          </a:solidFill>
          <a:ln/>
        </p:spPr>
      </p:sp>
      <p:sp>
        <p:nvSpPr>
          <p:cNvPr id="29" name="Shape 27"/>
          <p:cNvSpPr/>
          <p:nvPr/>
        </p:nvSpPr>
        <p:spPr>
          <a:xfrm>
            <a:off x="10292298" y="5168027"/>
            <a:ext cx="680442" cy="680442"/>
          </a:xfrm>
          <a:prstGeom prst="roundRect">
            <a:avLst>
              <a:gd name="adj" fmla="val 134383"/>
            </a:avLst>
          </a:prstGeom>
          <a:solidFill>
            <a:srgbClr val="4950BC"/>
          </a:solidFill>
          <a:ln/>
        </p:spPr>
      </p:sp>
      <p:sp>
        <p:nvSpPr>
          <p:cNvPr id="30" name="Text 28"/>
          <p:cNvSpPr/>
          <p:nvPr/>
        </p:nvSpPr>
        <p:spPr>
          <a:xfrm>
            <a:off x="10496371" y="533816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5</a:t>
            </a:r>
            <a:endParaRPr lang="en-US" sz="2100" dirty="0"/>
          </a:p>
        </p:txBody>
      </p:sp>
      <p:sp>
        <p:nvSpPr>
          <p:cNvPr id="31" name="Text 29"/>
          <p:cNvSpPr/>
          <p:nvPr/>
        </p:nvSpPr>
        <p:spPr>
          <a:xfrm>
            <a:off x="7685842" y="6075164"/>
            <a:ext cx="310324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Chưa Quen Vé Điện Tử</a:t>
            </a:r>
            <a:endParaRPr lang="en-US" sz="2200" dirty="0"/>
          </a:p>
        </p:txBody>
      </p:sp>
      <p:sp>
        <p:nvSpPr>
          <p:cNvPr id="32" name="Text 30"/>
          <p:cNvSpPr/>
          <p:nvPr/>
        </p:nvSpPr>
        <p:spPr>
          <a:xfrm>
            <a:off x="7685842"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Một số hành khách vẫn có nhu cầu dùng vé giấy.</a:t>
            </a:r>
            <a:endParaRPr lang="en-US" sz="1750" dirty="0"/>
          </a:p>
        </p:txBody>
      </p:sp>
      <p:sp>
        <p:nvSpPr>
          <p:cNvPr id="33" name="Rectangle: Rounded Corners 32">
            <a:extLst>
              <a:ext uri="{FF2B5EF4-FFF2-40B4-BE49-F238E27FC236}">
                <a16:creationId xmlns:a16="http://schemas.microsoft.com/office/drawing/2014/main" id="{E77D4270-8EF3-BAD9-3D53-5E326FE690ED}"/>
              </a:ext>
            </a:extLst>
          </p:cNvPr>
          <p:cNvSpPr/>
          <p:nvPr/>
        </p:nvSpPr>
        <p:spPr>
          <a:xfrm>
            <a:off x="12687300" y="7677150"/>
            <a:ext cx="1943100" cy="474584"/>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7458" y="486966"/>
            <a:ext cx="6496526" cy="551378"/>
          </a:xfrm>
          <a:prstGeom prst="rect">
            <a:avLst/>
          </a:prstGeom>
          <a:noFill/>
          <a:ln/>
        </p:spPr>
        <p:txBody>
          <a:bodyPr wrap="non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Yêu Cầu Đối Với Hệ Thống Mới</a:t>
            </a:r>
            <a:endParaRPr lang="en-US" sz="3450" dirty="0"/>
          </a:p>
        </p:txBody>
      </p:sp>
      <p:pic>
        <p:nvPicPr>
          <p:cNvPr id="3" name="Image 0" descr="preencoded.png"/>
          <p:cNvPicPr>
            <a:picLocks noChangeAspect="1"/>
          </p:cNvPicPr>
          <p:nvPr/>
        </p:nvPicPr>
        <p:blipFill>
          <a:blip r:embed="rId3"/>
          <a:stretch>
            <a:fillRect/>
          </a:stretch>
        </p:blipFill>
        <p:spPr>
          <a:xfrm>
            <a:off x="617458" y="1391126"/>
            <a:ext cx="882134" cy="1058585"/>
          </a:xfrm>
          <a:prstGeom prst="rect">
            <a:avLst/>
          </a:prstGeom>
        </p:spPr>
      </p:pic>
      <p:sp>
        <p:nvSpPr>
          <p:cNvPr id="4" name="Text 1"/>
          <p:cNvSpPr/>
          <p:nvPr/>
        </p:nvSpPr>
        <p:spPr>
          <a:xfrm>
            <a:off x="1675924" y="1567458"/>
            <a:ext cx="2697718"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Tiện Lợi Cho Hành Khách</a:t>
            </a:r>
            <a:endParaRPr lang="en-US" sz="1700" dirty="0"/>
          </a:p>
        </p:txBody>
      </p:sp>
      <p:sp>
        <p:nvSpPr>
          <p:cNvPr id="5" name="Text 2"/>
          <p:cNvSpPr/>
          <p:nvPr/>
        </p:nvSpPr>
        <p:spPr>
          <a:xfrm>
            <a:off x="1675924" y="1948934"/>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Đặt vé trực tuyến mọi lúc, mọi nơi, chỉ cần internet.</a:t>
            </a:r>
            <a:endParaRPr lang="en-US" sz="1350" dirty="0"/>
          </a:p>
        </p:txBody>
      </p:sp>
      <p:pic>
        <p:nvPicPr>
          <p:cNvPr id="6" name="Image 1" descr="preencoded.png"/>
          <p:cNvPicPr>
            <a:picLocks noChangeAspect="1"/>
          </p:cNvPicPr>
          <p:nvPr/>
        </p:nvPicPr>
        <p:blipFill>
          <a:blip r:embed="rId4"/>
          <a:stretch>
            <a:fillRect/>
          </a:stretch>
        </p:blipFill>
        <p:spPr>
          <a:xfrm>
            <a:off x="617458" y="2449711"/>
            <a:ext cx="882134" cy="1058585"/>
          </a:xfrm>
          <a:prstGeom prst="rect">
            <a:avLst/>
          </a:prstGeom>
        </p:spPr>
      </p:pic>
      <p:sp>
        <p:nvSpPr>
          <p:cNvPr id="7" name="Text 3"/>
          <p:cNvSpPr/>
          <p:nvPr/>
        </p:nvSpPr>
        <p:spPr>
          <a:xfrm>
            <a:off x="1675924" y="2626043"/>
            <a:ext cx="3058239"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Quản Lý Chỗ Ngồi Chính Xác</a:t>
            </a:r>
            <a:endParaRPr lang="en-US" sz="1700" dirty="0"/>
          </a:p>
        </p:txBody>
      </p:sp>
      <p:sp>
        <p:nvSpPr>
          <p:cNvPr id="8" name="Text 4"/>
          <p:cNvSpPr/>
          <p:nvPr/>
        </p:nvSpPr>
        <p:spPr>
          <a:xfrm>
            <a:off x="1675924" y="3007519"/>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Cập nhật tình trạng chỗ ngồi theo thời gian thực, tránh trùng vé.</a:t>
            </a:r>
            <a:endParaRPr lang="en-US" sz="1350" dirty="0"/>
          </a:p>
        </p:txBody>
      </p:sp>
      <p:pic>
        <p:nvPicPr>
          <p:cNvPr id="9" name="Image 2" descr="preencoded.png"/>
          <p:cNvPicPr>
            <a:picLocks noChangeAspect="1"/>
          </p:cNvPicPr>
          <p:nvPr/>
        </p:nvPicPr>
        <p:blipFill>
          <a:blip r:embed="rId5"/>
          <a:stretch>
            <a:fillRect/>
          </a:stretch>
        </p:blipFill>
        <p:spPr>
          <a:xfrm>
            <a:off x="617458" y="3508296"/>
            <a:ext cx="882134" cy="1058585"/>
          </a:xfrm>
          <a:prstGeom prst="rect">
            <a:avLst/>
          </a:prstGeom>
        </p:spPr>
      </p:pic>
      <p:sp>
        <p:nvSpPr>
          <p:cNvPr id="10" name="Text 5"/>
          <p:cNvSpPr/>
          <p:nvPr/>
        </p:nvSpPr>
        <p:spPr>
          <a:xfrm>
            <a:off x="1675924" y="3684627"/>
            <a:ext cx="3759756"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Mở Rộng Phương Thức Thanh Toán</a:t>
            </a:r>
            <a:endParaRPr lang="en-US" sz="1700" dirty="0"/>
          </a:p>
        </p:txBody>
      </p:sp>
      <p:sp>
        <p:nvSpPr>
          <p:cNvPr id="11" name="Text 6"/>
          <p:cNvSpPr/>
          <p:nvPr/>
        </p:nvSpPr>
        <p:spPr>
          <a:xfrm>
            <a:off x="1675924" y="4066103"/>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Tích hợp thẻ, ví điện tử, cổng thanh toán trực tuyến an toàn.</a:t>
            </a:r>
            <a:endParaRPr lang="en-US" sz="1350" dirty="0"/>
          </a:p>
        </p:txBody>
      </p:sp>
      <p:pic>
        <p:nvPicPr>
          <p:cNvPr id="12" name="Image 3" descr="preencoded.png"/>
          <p:cNvPicPr>
            <a:picLocks noChangeAspect="1"/>
          </p:cNvPicPr>
          <p:nvPr/>
        </p:nvPicPr>
        <p:blipFill>
          <a:blip r:embed="rId6"/>
          <a:stretch>
            <a:fillRect/>
          </a:stretch>
        </p:blipFill>
        <p:spPr>
          <a:xfrm>
            <a:off x="617458" y="4566880"/>
            <a:ext cx="882134" cy="1058585"/>
          </a:xfrm>
          <a:prstGeom prst="rect">
            <a:avLst/>
          </a:prstGeom>
        </p:spPr>
      </p:pic>
      <p:sp>
        <p:nvSpPr>
          <p:cNvPr id="13" name="Text 7"/>
          <p:cNvSpPr/>
          <p:nvPr/>
        </p:nvSpPr>
        <p:spPr>
          <a:xfrm>
            <a:off x="1675924" y="4743212"/>
            <a:ext cx="2734747"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Đơn Giản Hóa Đổi/Hủy Vé</a:t>
            </a:r>
            <a:endParaRPr lang="en-US" sz="1700" dirty="0"/>
          </a:p>
        </p:txBody>
      </p:sp>
      <p:sp>
        <p:nvSpPr>
          <p:cNvPr id="14" name="Text 8"/>
          <p:cNvSpPr/>
          <p:nvPr/>
        </p:nvSpPr>
        <p:spPr>
          <a:xfrm>
            <a:off x="1675924" y="5124688"/>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Quy trình rõ ràng, dễ thao tác trực tuyến.</a:t>
            </a:r>
            <a:endParaRPr lang="en-US" sz="1350" dirty="0"/>
          </a:p>
        </p:txBody>
      </p:sp>
      <p:pic>
        <p:nvPicPr>
          <p:cNvPr id="15" name="Image 4" descr="preencoded.png"/>
          <p:cNvPicPr>
            <a:picLocks noChangeAspect="1"/>
          </p:cNvPicPr>
          <p:nvPr/>
        </p:nvPicPr>
        <p:blipFill>
          <a:blip r:embed="rId7"/>
          <a:stretch>
            <a:fillRect/>
          </a:stretch>
        </p:blipFill>
        <p:spPr>
          <a:xfrm>
            <a:off x="617458" y="5625465"/>
            <a:ext cx="882134" cy="1058585"/>
          </a:xfrm>
          <a:prstGeom prst="rect">
            <a:avLst/>
          </a:prstGeom>
        </p:spPr>
      </p:pic>
      <p:sp>
        <p:nvSpPr>
          <p:cNvPr id="16" name="Text 9"/>
          <p:cNvSpPr/>
          <p:nvPr/>
        </p:nvSpPr>
        <p:spPr>
          <a:xfrm>
            <a:off x="1675924" y="5801797"/>
            <a:ext cx="2477095"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Thông Báo &amp; Nhắc Lịch</a:t>
            </a:r>
            <a:endParaRPr lang="en-US" sz="1700" dirty="0"/>
          </a:p>
        </p:txBody>
      </p:sp>
      <p:sp>
        <p:nvSpPr>
          <p:cNvPr id="17" name="Text 10"/>
          <p:cNvSpPr/>
          <p:nvPr/>
        </p:nvSpPr>
        <p:spPr>
          <a:xfrm>
            <a:off x="1675924" y="6183273"/>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Gửi xác nhận, thông báo thay đổi, nhắc giờ tàu qua SMS/email.</a:t>
            </a:r>
            <a:endParaRPr lang="en-US" sz="1350" dirty="0"/>
          </a:p>
        </p:txBody>
      </p:sp>
      <p:pic>
        <p:nvPicPr>
          <p:cNvPr id="18" name="Image 5" descr="preencoded.png"/>
          <p:cNvPicPr>
            <a:picLocks noChangeAspect="1"/>
          </p:cNvPicPr>
          <p:nvPr/>
        </p:nvPicPr>
        <p:blipFill>
          <a:blip r:embed="rId8"/>
          <a:stretch>
            <a:fillRect/>
          </a:stretch>
        </p:blipFill>
        <p:spPr>
          <a:xfrm>
            <a:off x="617458" y="6684050"/>
            <a:ext cx="882134" cy="1058585"/>
          </a:xfrm>
          <a:prstGeom prst="rect">
            <a:avLst/>
          </a:prstGeom>
        </p:spPr>
      </p:pic>
      <p:sp>
        <p:nvSpPr>
          <p:cNvPr id="19" name="Text 11"/>
          <p:cNvSpPr/>
          <p:nvPr/>
        </p:nvSpPr>
        <p:spPr>
          <a:xfrm>
            <a:off x="1675924" y="6860381"/>
            <a:ext cx="3030855"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Bảo Mật &amp; Quản Lý Hiệu Quả</a:t>
            </a:r>
            <a:endParaRPr lang="en-US" sz="1700" dirty="0"/>
          </a:p>
        </p:txBody>
      </p:sp>
      <p:sp>
        <p:nvSpPr>
          <p:cNvPr id="20" name="Text 12"/>
          <p:cNvSpPr/>
          <p:nvPr/>
        </p:nvSpPr>
        <p:spPr>
          <a:xfrm>
            <a:off x="1675924" y="7241858"/>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Bảo vệ dữ liệu khách hàng, mã hóa giao dịch, báo cáo thống kê.</a:t>
            </a:r>
            <a:endParaRPr lang="en-US" sz="1350" dirty="0"/>
          </a:p>
        </p:txBody>
      </p:sp>
      <p:sp>
        <p:nvSpPr>
          <p:cNvPr id="21" name="Rectangle: Rounded Corners 20">
            <a:extLst>
              <a:ext uri="{FF2B5EF4-FFF2-40B4-BE49-F238E27FC236}">
                <a16:creationId xmlns:a16="http://schemas.microsoft.com/office/drawing/2014/main" id="{BC2C1897-7EEF-3921-60F1-F69551652700}"/>
              </a:ext>
            </a:extLst>
          </p:cNvPr>
          <p:cNvSpPr/>
          <p:nvPr/>
        </p:nvSpPr>
        <p:spPr>
          <a:xfrm>
            <a:off x="12858750" y="7742635"/>
            <a:ext cx="1638300" cy="48696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74C2BD5-FDE3-2A7B-570A-54E723035D15}"/>
              </a:ext>
            </a:extLst>
          </p:cNvPr>
          <p:cNvPicPr/>
          <p:nvPr/>
        </p:nvPicPr>
        <p:blipFill>
          <a:blip r:embed="rId9"/>
          <a:stretch>
            <a:fillRect/>
          </a:stretch>
        </p:blipFill>
        <p:spPr>
          <a:xfrm>
            <a:off x="8648700" y="0"/>
            <a:ext cx="5981700" cy="8229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1504" y="472678"/>
            <a:ext cx="5029081" cy="537091"/>
          </a:xfrm>
          <a:prstGeom prst="rect">
            <a:avLst/>
          </a:prstGeom>
          <a:noFill/>
          <a:ln/>
        </p:spPr>
        <p:txBody>
          <a:bodyPr wrap="none" lIns="0" tIns="0" rIns="0" bIns="0" rtlCol="0" anchor="t"/>
          <a:lstStyle/>
          <a:p>
            <a:pPr marL="0" indent="0" algn="l">
              <a:lnSpc>
                <a:spcPts val="4200"/>
              </a:lnSpc>
              <a:buNone/>
            </a:pPr>
            <a:endParaRPr lang="en-US" sz="3350" dirty="0"/>
          </a:p>
        </p:txBody>
      </p:sp>
      <p:sp>
        <p:nvSpPr>
          <p:cNvPr id="11" name="Text 8"/>
          <p:cNvSpPr/>
          <p:nvPr/>
        </p:nvSpPr>
        <p:spPr>
          <a:xfrm>
            <a:off x="601504" y="8435221"/>
            <a:ext cx="13427393" cy="275034"/>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Kiến trúc này giúp hệ thống hoạt động ổn định và dễ dàng nâng cấp các tính năng trong tương lai.</a:t>
            </a:r>
            <a:endParaRPr lang="en-US" sz="1350" dirty="0"/>
          </a:p>
        </p:txBody>
      </p:sp>
      <p:sp>
        <p:nvSpPr>
          <p:cNvPr id="13" name="TextBox 12">
            <a:extLst>
              <a:ext uri="{FF2B5EF4-FFF2-40B4-BE49-F238E27FC236}">
                <a16:creationId xmlns:a16="http://schemas.microsoft.com/office/drawing/2014/main" id="{6CC5A7DB-89FE-60B6-6151-0755F4C51900}"/>
              </a:ext>
            </a:extLst>
          </p:cNvPr>
          <p:cNvSpPr txBox="1"/>
          <p:nvPr/>
        </p:nvSpPr>
        <p:spPr>
          <a:xfrm>
            <a:off x="601504" y="240837"/>
            <a:ext cx="12885896" cy="763094"/>
          </a:xfrm>
          <a:prstGeom prst="rect">
            <a:avLst/>
          </a:prstGeom>
          <a:noFill/>
        </p:spPr>
        <p:txBody>
          <a:bodyPr wrap="square">
            <a:spAutoFit/>
          </a:bodyPr>
          <a:lstStyle/>
          <a:p>
            <a:pPr marL="0" indent="0" algn="l">
              <a:lnSpc>
                <a:spcPts val="5550"/>
              </a:lnSpc>
              <a:buNone/>
            </a:pPr>
            <a:r>
              <a:rPr lang="vi-VN" altLang="en-US" sz="4000" b="1">
                <a:solidFill>
                  <a:srgbClr val="006747"/>
                </a:solidFill>
                <a:latin typeface="+mj-lt"/>
                <a:ea typeface="Noto Serif SC Bold" pitchFamily="34" charset="-122"/>
                <a:cs typeface="Noto Serif SC Bold" pitchFamily="34" charset="-120"/>
              </a:rPr>
              <a:t>CHƯƠNG 2 : PHÂN TÍCH VÀ THIẾT KẾ HỆ THỐNG</a:t>
            </a:r>
            <a:endParaRPr lang="en-US" altLang="en-US" sz="4000" b="1">
              <a:solidFill>
                <a:srgbClr val="006747"/>
              </a:solidFill>
              <a:latin typeface="+mj-lt"/>
              <a:ea typeface="Noto Serif SC Bold" pitchFamily="34" charset="-122"/>
              <a:cs typeface="Noto Serif SC Bold" pitchFamily="34" charset="-120"/>
            </a:endParaRPr>
          </a:p>
        </p:txBody>
      </p:sp>
      <p:sp>
        <p:nvSpPr>
          <p:cNvPr id="17" name="Shape 1">
            <a:extLst>
              <a:ext uri="{FF2B5EF4-FFF2-40B4-BE49-F238E27FC236}">
                <a16:creationId xmlns:a16="http://schemas.microsoft.com/office/drawing/2014/main" id="{68C5C363-0F8E-E143-D410-B33F3AC618CD}"/>
              </a:ext>
            </a:extLst>
          </p:cNvPr>
          <p:cNvSpPr/>
          <p:nvPr/>
        </p:nvSpPr>
        <p:spPr>
          <a:xfrm>
            <a:off x="553152" y="5919981"/>
            <a:ext cx="7199882" cy="2008800"/>
          </a:xfrm>
          <a:prstGeom prst="roundRect">
            <a:avLst>
              <a:gd name="adj" fmla="val 8210"/>
            </a:avLst>
          </a:prstGeom>
          <a:solidFill>
            <a:srgbClr val="DADBF1"/>
          </a:solidFill>
          <a:ln w="7620">
            <a:solidFill>
              <a:srgbClr val="C0C1D7"/>
            </a:solidFill>
            <a:prstDash val="solid"/>
          </a:ln>
        </p:spPr>
        <p:txBody>
          <a:bodyPr/>
          <a:lstStyle/>
          <a:p>
            <a:r>
              <a:rPr lang="en-US" sz="3200" b="1">
                <a:latin typeface="Times New Roman" panose="02020603050405020304" pitchFamily="18" charset="0"/>
                <a:cs typeface="Times New Roman" panose="02020603050405020304" pitchFamily="18" charset="0"/>
              </a:rPr>
              <a:t>Hạn Chế Hiện Tại</a:t>
            </a:r>
          </a:p>
          <a:p>
            <a:r>
              <a:rPr lang="en-US" sz="3200">
                <a:latin typeface="Times New Roman" panose="02020603050405020304" pitchFamily="18" charset="0"/>
                <a:cs typeface="Times New Roman" panose="02020603050405020304" pitchFamily="18" charset="0"/>
              </a:rPr>
              <a:t>Xếp hàng lâu, mất thời gian di chuyển, khó kiểm soát tình trạng vé.</a:t>
            </a:r>
          </a:p>
          <a:p>
            <a:endParaRPr lang="en-US"/>
          </a:p>
        </p:txBody>
      </p:sp>
      <p:sp>
        <p:nvSpPr>
          <p:cNvPr id="18" name="Shape 1">
            <a:extLst>
              <a:ext uri="{FF2B5EF4-FFF2-40B4-BE49-F238E27FC236}">
                <a16:creationId xmlns:a16="http://schemas.microsoft.com/office/drawing/2014/main" id="{C90CD44B-A3EF-4621-463C-EA5609E13AA9}"/>
              </a:ext>
            </a:extLst>
          </p:cNvPr>
          <p:cNvSpPr/>
          <p:nvPr/>
        </p:nvSpPr>
        <p:spPr>
          <a:xfrm>
            <a:off x="553152" y="3690159"/>
            <a:ext cx="7066848" cy="2052995"/>
          </a:xfrm>
          <a:prstGeom prst="roundRect">
            <a:avLst>
              <a:gd name="adj" fmla="val 5713"/>
            </a:avLst>
          </a:prstGeom>
          <a:solidFill>
            <a:srgbClr val="DADBF1"/>
          </a:solidFill>
          <a:ln w="7620">
            <a:solidFill>
              <a:srgbClr val="C0C1D7"/>
            </a:solidFill>
            <a:prstDash val="solid"/>
          </a:ln>
        </p:spPr>
        <p:txBody>
          <a:bodyPr/>
          <a:lstStyle/>
          <a:p>
            <a:r>
              <a:rPr lang="vi-VN" sz="2800" b="1">
                <a:latin typeface="+mj-lt"/>
              </a:rPr>
              <a:t>Mô Tả Tổng Quan</a:t>
            </a:r>
          </a:p>
          <a:p>
            <a:r>
              <a:rPr lang="vi-VN" sz="2800">
                <a:latin typeface="+mj-lt"/>
              </a:rPr>
              <a:t>Giảm áp lực tại quầy vé, nâng cao trải nghiệm khách hàng, quản lý vé hiệu quả cho ngành đường sắt.</a:t>
            </a:r>
          </a:p>
          <a:p>
            <a:endParaRPr lang="en-US"/>
          </a:p>
        </p:txBody>
      </p:sp>
      <p:sp>
        <p:nvSpPr>
          <p:cNvPr id="19" name="Rectangle: Rounded Corners 18">
            <a:extLst>
              <a:ext uri="{FF2B5EF4-FFF2-40B4-BE49-F238E27FC236}">
                <a16:creationId xmlns:a16="http://schemas.microsoft.com/office/drawing/2014/main" id="{BD2693F7-4ADE-4148-75F0-8497DA334188}"/>
              </a:ext>
            </a:extLst>
          </p:cNvPr>
          <p:cNvSpPr/>
          <p:nvPr/>
        </p:nvSpPr>
        <p:spPr>
          <a:xfrm>
            <a:off x="420119" y="1472015"/>
            <a:ext cx="7618981" cy="1404536"/>
          </a:xfrm>
          <a:prstGeom prst="roundRect">
            <a:avLst>
              <a:gd name="adj" fmla="val 3374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4000">
                <a:solidFill>
                  <a:schemeClr val="tx1"/>
                </a:solidFill>
                <a:latin typeface="Times New Roman" panose="02020603050405020304" pitchFamily="18" charset="0"/>
                <a:cs typeface="Times New Roman" panose="02020603050405020304" pitchFamily="18" charset="0"/>
              </a:rPr>
              <a:t>YÊU CẦU BÀI TOÁN</a:t>
            </a:r>
          </a:p>
          <a:p>
            <a:pPr algn="just"/>
            <a:r>
              <a:rPr lang="vi-VN" sz="2800">
                <a:solidFill>
                  <a:schemeClr val="tx1"/>
                </a:solidFill>
                <a:latin typeface="+mj-lt"/>
              </a:rPr>
              <a:t>Nhu cầu đi lại bằng đường sắt tăng cao, nhưng việc mua vé truyền thống gặp nhiều hạn chế. Hệ thống web đặt vé tàu online ra đời nhằm giải quyết các vấn đề này.</a:t>
            </a:r>
          </a:p>
          <a:p>
            <a:pPr algn="ctr"/>
            <a:endParaRPr lang="en-US"/>
          </a:p>
        </p:txBody>
      </p:sp>
      <p:sp>
        <p:nvSpPr>
          <p:cNvPr id="20" name="Rectangle: Rounded Corners 19">
            <a:extLst>
              <a:ext uri="{FF2B5EF4-FFF2-40B4-BE49-F238E27FC236}">
                <a16:creationId xmlns:a16="http://schemas.microsoft.com/office/drawing/2014/main" id="{653BF68D-254B-A1D2-DD14-50BDAFD824F6}"/>
              </a:ext>
            </a:extLst>
          </p:cNvPr>
          <p:cNvSpPr/>
          <p:nvPr/>
        </p:nvSpPr>
        <p:spPr>
          <a:xfrm>
            <a:off x="12858750" y="7543800"/>
            <a:ext cx="1771650" cy="6858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ED8CB25-2E28-F013-E909-FB2E38E0CD91}"/>
              </a:ext>
            </a:extLst>
          </p:cNvPr>
          <p:cNvSpPr txBox="1"/>
          <p:nvPr/>
        </p:nvSpPr>
        <p:spPr>
          <a:xfrm>
            <a:off x="3657600" y="4215884"/>
            <a:ext cx="7315200" cy="369332"/>
          </a:xfrm>
          <a:prstGeom prst="rect">
            <a:avLst/>
          </a:prstGeom>
          <a:noFill/>
        </p:spPr>
        <p:txBody>
          <a:bodyPr wrap="square">
            <a:spAutoFit/>
          </a:bodyPr>
          <a:lstStyle/>
          <a:p>
            <a:endParaRPr lang="en-US"/>
          </a:p>
        </p:txBody>
      </p:sp>
      <p:sp>
        <p:nvSpPr>
          <p:cNvPr id="24" name="TextBox 23">
            <a:extLst>
              <a:ext uri="{FF2B5EF4-FFF2-40B4-BE49-F238E27FC236}">
                <a16:creationId xmlns:a16="http://schemas.microsoft.com/office/drawing/2014/main" id="{1CE29DF9-B486-A804-DD0B-9B116F0004E9}"/>
              </a:ext>
            </a:extLst>
          </p:cNvPr>
          <p:cNvSpPr txBox="1"/>
          <p:nvPr/>
        </p:nvSpPr>
        <p:spPr>
          <a:xfrm>
            <a:off x="3657600" y="4215884"/>
            <a:ext cx="7315200" cy="369332"/>
          </a:xfrm>
          <a:prstGeom prst="rect">
            <a:avLst/>
          </a:prstGeom>
          <a:noFill/>
        </p:spPr>
        <p:txBody>
          <a:bodyPr wrap="square">
            <a:spAutoFit/>
          </a:bodyPr>
          <a:lstStyle/>
          <a:p>
            <a:endParaRPr lang="en-US"/>
          </a:p>
        </p:txBody>
      </p:sp>
      <p:pic>
        <p:nvPicPr>
          <p:cNvPr id="25" name="Picture 24">
            <a:extLst>
              <a:ext uri="{FF2B5EF4-FFF2-40B4-BE49-F238E27FC236}">
                <a16:creationId xmlns:a16="http://schemas.microsoft.com/office/drawing/2014/main" id="{B17C9922-553E-1FAF-9027-E12966881BB1}"/>
              </a:ext>
            </a:extLst>
          </p:cNvPr>
          <p:cNvPicPr/>
          <p:nvPr/>
        </p:nvPicPr>
        <p:blipFill>
          <a:blip r:embed="rId3"/>
          <a:stretch>
            <a:fillRect/>
          </a:stretch>
        </p:blipFill>
        <p:spPr>
          <a:xfrm>
            <a:off x="8286750" y="1009769"/>
            <a:ext cx="6343650" cy="72198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71644" y="755571"/>
            <a:ext cx="7600712" cy="1378029"/>
          </a:xfrm>
          <a:prstGeom prst="rect">
            <a:avLst/>
          </a:prstGeom>
          <a:noFill/>
          <a:ln/>
        </p:spPr>
        <p:txBody>
          <a:bodyPr wrap="square" lIns="0" tIns="0" rIns="0" bIns="0" rtlCol="0" anchor="t"/>
          <a:lstStyle/>
          <a:p>
            <a:pPr marL="0" indent="0" algn="l">
              <a:lnSpc>
                <a:spcPts val="5400"/>
              </a:lnSpc>
              <a:buNone/>
            </a:pPr>
            <a:r>
              <a:rPr lang="en-US" sz="4300" b="1" dirty="0">
                <a:solidFill>
                  <a:srgbClr val="000000"/>
                </a:solidFill>
                <a:latin typeface="Times New Roman" panose="02020603050405020304" pitchFamily="18" charset="0"/>
                <a:ea typeface="Inter Bold" pitchFamily="34" charset="-122"/>
                <a:cs typeface="Times New Roman" panose="02020603050405020304" pitchFamily="18" charset="0"/>
              </a:rPr>
              <a:t>Chức </a:t>
            </a:r>
            <a:r>
              <a:rPr lang="en-US" sz="4300" b="1">
                <a:solidFill>
                  <a:srgbClr val="000000"/>
                </a:solidFill>
                <a:latin typeface="Times New Roman" panose="02020603050405020304" pitchFamily="18" charset="0"/>
                <a:ea typeface="Inter Bold" pitchFamily="34" charset="-122"/>
                <a:cs typeface="Times New Roman" panose="02020603050405020304" pitchFamily="18" charset="0"/>
              </a:rPr>
              <a:t>Năng Của </a:t>
            </a:r>
            <a:r>
              <a:rPr lang="en-US" sz="4300" b="1" dirty="0">
                <a:solidFill>
                  <a:srgbClr val="000000"/>
                </a:solidFill>
                <a:latin typeface="Times New Roman" panose="02020603050405020304" pitchFamily="18" charset="0"/>
                <a:ea typeface="Inter Bold" pitchFamily="34" charset="-122"/>
                <a:cs typeface="Times New Roman" panose="02020603050405020304" pitchFamily="18" charset="0"/>
              </a:rPr>
              <a:t>Hệ Thống</a:t>
            </a:r>
            <a:endParaRPr lang="en-US" sz="4300" dirty="0">
              <a:latin typeface="Times New Roman" panose="02020603050405020304" pitchFamily="18" charset="0"/>
              <a:cs typeface="Times New Roman" panose="02020603050405020304" pitchFamily="18" charset="0"/>
            </a:endParaRPr>
          </a:p>
        </p:txBody>
      </p:sp>
      <p:sp>
        <p:nvSpPr>
          <p:cNvPr id="21" name="Shape 1">
            <a:extLst>
              <a:ext uri="{FF2B5EF4-FFF2-40B4-BE49-F238E27FC236}">
                <a16:creationId xmlns:a16="http://schemas.microsoft.com/office/drawing/2014/main" id="{577DD7BA-EFE9-7C1D-EE44-9D72A4F3A247}"/>
              </a:ext>
            </a:extLst>
          </p:cNvPr>
          <p:cNvSpPr/>
          <p:nvPr/>
        </p:nvSpPr>
        <p:spPr>
          <a:xfrm>
            <a:off x="584478" y="1983403"/>
            <a:ext cx="4196358" cy="2946678"/>
          </a:xfrm>
          <a:prstGeom prst="roundRect">
            <a:avLst>
              <a:gd name="adj" fmla="val 6928"/>
            </a:avLst>
          </a:prstGeom>
          <a:solidFill>
            <a:srgbClr val="D1EFE4"/>
          </a:solidFill>
          <a:ln w="7620">
            <a:solidFill>
              <a:srgbClr val="B7D5CA"/>
            </a:solidFill>
            <a:prstDash val="solid"/>
          </a:ln>
        </p:spPr>
      </p:sp>
      <p:sp>
        <p:nvSpPr>
          <p:cNvPr id="22" name="Shape 2">
            <a:extLst>
              <a:ext uri="{FF2B5EF4-FFF2-40B4-BE49-F238E27FC236}">
                <a16:creationId xmlns:a16="http://schemas.microsoft.com/office/drawing/2014/main" id="{95608991-7E74-F1E5-E189-EEA317BD8331}"/>
              </a:ext>
            </a:extLst>
          </p:cNvPr>
          <p:cNvSpPr/>
          <p:nvPr/>
        </p:nvSpPr>
        <p:spPr>
          <a:xfrm>
            <a:off x="1028224" y="2228969"/>
            <a:ext cx="680442" cy="680442"/>
          </a:xfrm>
          <a:prstGeom prst="roundRect">
            <a:avLst>
              <a:gd name="adj" fmla="val 13436980"/>
            </a:avLst>
          </a:prstGeom>
          <a:solidFill>
            <a:srgbClr val="006747"/>
          </a:solidFill>
        </p:spPr>
      </p:sp>
      <p:pic>
        <p:nvPicPr>
          <p:cNvPr id="23" name="Image 0" descr="preencoded.png">
            <a:extLst>
              <a:ext uri="{FF2B5EF4-FFF2-40B4-BE49-F238E27FC236}">
                <a16:creationId xmlns:a16="http://schemas.microsoft.com/office/drawing/2014/main" id="{313BC269-C950-4A0A-1333-CF843995D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2416016"/>
            <a:ext cx="306110" cy="306110"/>
          </a:xfrm>
          <a:prstGeom prst="rect">
            <a:avLst/>
          </a:prstGeom>
        </p:spPr>
      </p:pic>
      <p:sp>
        <p:nvSpPr>
          <p:cNvPr id="24" name="Text 3">
            <a:extLst>
              <a:ext uri="{FF2B5EF4-FFF2-40B4-BE49-F238E27FC236}">
                <a16:creationId xmlns:a16="http://schemas.microsoft.com/office/drawing/2014/main" id="{4A0E5836-9EFC-91E0-83FB-D003C6D5028B}"/>
              </a:ext>
            </a:extLst>
          </p:cNvPr>
          <p:cNvSpPr/>
          <p:nvPr/>
        </p:nvSpPr>
        <p:spPr>
          <a:xfrm>
            <a:off x="1028224" y="3136225"/>
            <a:ext cx="3727490" cy="708660"/>
          </a:xfrm>
          <a:prstGeom prst="rect">
            <a:avLst/>
          </a:prstGeom>
          <a:noFill/>
        </p:spPr>
        <p:txBody>
          <a:bodyPr wrap="squar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Tra Cứu Lịch Trình &amp; Giá Vé</a:t>
            </a:r>
          </a:p>
        </p:txBody>
      </p:sp>
      <p:sp>
        <p:nvSpPr>
          <p:cNvPr id="25" name="Text 4">
            <a:extLst>
              <a:ext uri="{FF2B5EF4-FFF2-40B4-BE49-F238E27FC236}">
                <a16:creationId xmlns:a16="http://schemas.microsoft.com/office/drawing/2014/main" id="{A0747D2A-BD77-12EC-8FA7-715B062E9E63}"/>
              </a:ext>
            </a:extLst>
          </p:cNvPr>
          <p:cNvSpPr/>
          <p:nvPr/>
        </p:nvSpPr>
        <p:spPr>
          <a:xfrm>
            <a:off x="1028224" y="3582829"/>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có thể tra cứu thông tin chính xác.</a:t>
            </a:r>
          </a:p>
        </p:txBody>
      </p:sp>
      <p:sp>
        <p:nvSpPr>
          <p:cNvPr id="26" name="Shape 5">
            <a:extLst>
              <a:ext uri="{FF2B5EF4-FFF2-40B4-BE49-F238E27FC236}">
                <a16:creationId xmlns:a16="http://schemas.microsoft.com/office/drawing/2014/main" id="{78E42796-2757-BDA2-4F91-D12ADC1E2ABA}"/>
              </a:ext>
            </a:extLst>
          </p:cNvPr>
          <p:cNvSpPr/>
          <p:nvPr/>
        </p:nvSpPr>
        <p:spPr>
          <a:xfrm>
            <a:off x="5216962" y="1994535"/>
            <a:ext cx="4196358" cy="2946678"/>
          </a:xfrm>
          <a:prstGeom prst="roundRect">
            <a:avLst>
              <a:gd name="adj" fmla="val 6928"/>
            </a:avLst>
          </a:prstGeom>
          <a:solidFill>
            <a:srgbClr val="D1EFE4"/>
          </a:solidFill>
          <a:ln w="7620">
            <a:solidFill>
              <a:srgbClr val="B7D5CA"/>
            </a:solidFill>
            <a:prstDash val="solid"/>
          </a:ln>
        </p:spPr>
        <p:txBody>
          <a:bodyPr/>
          <a:lstStyle/>
          <a:p>
            <a:endParaRPr lang="en-US"/>
          </a:p>
        </p:txBody>
      </p:sp>
      <p:sp>
        <p:nvSpPr>
          <p:cNvPr id="27" name="Shape 6">
            <a:extLst>
              <a:ext uri="{FF2B5EF4-FFF2-40B4-BE49-F238E27FC236}">
                <a16:creationId xmlns:a16="http://schemas.microsoft.com/office/drawing/2014/main" id="{2CE6B009-4EFD-1C25-441E-92ABE681F76C}"/>
              </a:ext>
            </a:extLst>
          </p:cNvPr>
          <p:cNvSpPr/>
          <p:nvPr/>
        </p:nvSpPr>
        <p:spPr>
          <a:xfrm>
            <a:off x="5451396" y="2228969"/>
            <a:ext cx="680442" cy="680442"/>
          </a:xfrm>
          <a:prstGeom prst="roundRect">
            <a:avLst>
              <a:gd name="adj" fmla="val 13436980"/>
            </a:avLst>
          </a:prstGeom>
          <a:solidFill>
            <a:srgbClr val="006747"/>
          </a:solidFill>
        </p:spPr>
      </p:sp>
      <p:pic>
        <p:nvPicPr>
          <p:cNvPr id="28" name="Image 1" descr="preencoded.png">
            <a:extLst>
              <a:ext uri="{FF2B5EF4-FFF2-40B4-BE49-F238E27FC236}">
                <a16:creationId xmlns:a16="http://schemas.microsoft.com/office/drawing/2014/main" id="{C2C9C9DF-6E6B-2B3D-8D79-6AC2AE8FD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2416016"/>
            <a:ext cx="306110" cy="306110"/>
          </a:xfrm>
          <a:prstGeom prst="rect">
            <a:avLst/>
          </a:prstGeom>
        </p:spPr>
      </p:pic>
      <p:sp>
        <p:nvSpPr>
          <p:cNvPr id="29" name="Text 7">
            <a:extLst>
              <a:ext uri="{FF2B5EF4-FFF2-40B4-BE49-F238E27FC236}">
                <a16:creationId xmlns:a16="http://schemas.microsoft.com/office/drawing/2014/main" id="{753BE767-C468-6A1F-171B-CFBF8A387CC5}"/>
              </a:ext>
            </a:extLst>
          </p:cNvPr>
          <p:cNvSpPr/>
          <p:nvPr/>
        </p:nvSpPr>
        <p:spPr>
          <a:xfrm>
            <a:off x="5451396" y="313622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Đặt Vé Online</a:t>
            </a:r>
          </a:p>
        </p:txBody>
      </p:sp>
      <p:sp>
        <p:nvSpPr>
          <p:cNvPr id="30" name="Text 8">
            <a:extLst>
              <a:ext uri="{FF2B5EF4-FFF2-40B4-BE49-F238E27FC236}">
                <a16:creationId xmlns:a16="http://schemas.microsoft.com/office/drawing/2014/main" id="{DF7BAC4F-DD8F-0F97-A90A-3C80125063EF}"/>
              </a:ext>
            </a:extLst>
          </p:cNvPr>
          <p:cNvSpPr/>
          <p:nvPr/>
        </p:nvSpPr>
        <p:spPr>
          <a:xfrm>
            <a:off x="5451396" y="3626644"/>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có thể đặt vé trực tuyến dễ dàng.</a:t>
            </a:r>
          </a:p>
        </p:txBody>
      </p:sp>
      <p:sp>
        <p:nvSpPr>
          <p:cNvPr id="31" name="Shape 9">
            <a:extLst>
              <a:ext uri="{FF2B5EF4-FFF2-40B4-BE49-F238E27FC236}">
                <a16:creationId xmlns:a16="http://schemas.microsoft.com/office/drawing/2014/main" id="{B54384D4-7444-C932-11B8-84EB325289C5}"/>
              </a:ext>
            </a:extLst>
          </p:cNvPr>
          <p:cNvSpPr/>
          <p:nvPr/>
        </p:nvSpPr>
        <p:spPr>
          <a:xfrm>
            <a:off x="9640133" y="1994535"/>
            <a:ext cx="4196358" cy="2946678"/>
          </a:xfrm>
          <a:prstGeom prst="roundRect">
            <a:avLst>
              <a:gd name="adj" fmla="val 6928"/>
            </a:avLst>
          </a:prstGeom>
          <a:solidFill>
            <a:srgbClr val="D1EFE4"/>
          </a:solidFill>
          <a:ln w="7620">
            <a:solidFill>
              <a:srgbClr val="B7D5CA"/>
            </a:solidFill>
            <a:prstDash val="solid"/>
          </a:ln>
        </p:spPr>
      </p:sp>
      <p:sp>
        <p:nvSpPr>
          <p:cNvPr id="32" name="Shape 10">
            <a:extLst>
              <a:ext uri="{FF2B5EF4-FFF2-40B4-BE49-F238E27FC236}">
                <a16:creationId xmlns:a16="http://schemas.microsoft.com/office/drawing/2014/main" id="{ED229D9A-25ED-022B-3130-A05FE2CE22AA}"/>
              </a:ext>
            </a:extLst>
          </p:cNvPr>
          <p:cNvSpPr/>
          <p:nvPr/>
        </p:nvSpPr>
        <p:spPr>
          <a:xfrm>
            <a:off x="9874568" y="2228969"/>
            <a:ext cx="680442" cy="680442"/>
          </a:xfrm>
          <a:prstGeom prst="roundRect">
            <a:avLst>
              <a:gd name="adj" fmla="val 13436980"/>
            </a:avLst>
          </a:prstGeom>
          <a:solidFill>
            <a:srgbClr val="006747"/>
          </a:solidFill>
        </p:spPr>
      </p:sp>
      <p:pic>
        <p:nvPicPr>
          <p:cNvPr id="33" name="Image 2" descr="preencoded.png">
            <a:extLst>
              <a:ext uri="{FF2B5EF4-FFF2-40B4-BE49-F238E27FC236}">
                <a16:creationId xmlns:a16="http://schemas.microsoft.com/office/drawing/2014/main" id="{182874F5-A393-097A-3573-C228A1995B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2416016"/>
            <a:ext cx="306110" cy="306110"/>
          </a:xfrm>
          <a:prstGeom prst="rect">
            <a:avLst/>
          </a:prstGeom>
        </p:spPr>
      </p:pic>
      <p:sp>
        <p:nvSpPr>
          <p:cNvPr id="34" name="Text 11">
            <a:extLst>
              <a:ext uri="{FF2B5EF4-FFF2-40B4-BE49-F238E27FC236}">
                <a16:creationId xmlns:a16="http://schemas.microsoft.com/office/drawing/2014/main" id="{900FD53C-ABA3-4D0D-274D-845B22364419}"/>
              </a:ext>
            </a:extLst>
          </p:cNvPr>
          <p:cNvSpPr/>
          <p:nvPr/>
        </p:nvSpPr>
        <p:spPr>
          <a:xfrm>
            <a:off x="9874568" y="313622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Sửa, Đổi, Hủy, In Vé</a:t>
            </a:r>
          </a:p>
        </p:txBody>
      </p:sp>
      <p:sp>
        <p:nvSpPr>
          <p:cNvPr id="35" name="Text 12">
            <a:extLst>
              <a:ext uri="{FF2B5EF4-FFF2-40B4-BE49-F238E27FC236}">
                <a16:creationId xmlns:a16="http://schemas.microsoft.com/office/drawing/2014/main" id="{0CAC2FDA-3151-8835-B1AA-4CBB7DD703FB}"/>
              </a:ext>
            </a:extLst>
          </p:cNvPr>
          <p:cNvSpPr/>
          <p:nvPr/>
        </p:nvSpPr>
        <p:spPr>
          <a:xfrm>
            <a:off x="9874568" y="3626644"/>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quản lý thông tin đặt vé đã đăng ký.</a:t>
            </a:r>
          </a:p>
        </p:txBody>
      </p:sp>
      <p:sp>
        <p:nvSpPr>
          <p:cNvPr id="36" name="Shape 13">
            <a:extLst>
              <a:ext uri="{FF2B5EF4-FFF2-40B4-BE49-F238E27FC236}">
                <a16:creationId xmlns:a16="http://schemas.microsoft.com/office/drawing/2014/main" id="{8B4CAB3A-BAA3-383D-45D3-163A73A1BFE4}"/>
              </a:ext>
            </a:extLst>
          </p:cNvPr>
          <p:cNvSpPr/>
          <p:nvPr/>
        </p:nvSpPr>
        <p:spPr>
          <a:xfrm>
            <a:off x="659487" y="5144036"/>
            <a:ext cx="6407944" cy="2229445"/>
          </a:xfrm>
          <a:prstGeom prst="roundRect">
            <a:avLst>
              <a:gd name="adj" fmla="val 9157"/>
            </a:avLst>
          </a:prstGeom>
          <a:solidFill>
            <a:srgbClr val="D1EFE4"/>
          </a:solidFill>
          <a:ln w="7620">
            <a:solidFill>
              <a:srgbClr val="B7D5CA"/>
            </a:solidFill>
            <a:prstDash val="solid"/>
          </a:ln>
        </p:spPr>
        <p:txBody>
          <a:bodyPr/>
          <a:lstStyle/>
          <a:p>
            <a:endParaRPr lang="en-US"/>
          </a:p>
        </p:txBody>
      </p:sp>
      <p:sp>
        <p:nvSpPr>
          <p:cNvPr id="37" name="Shape 14">
            <a:extLst>
              <a:ext uri="{FF2B5EF4-FFF2-40B4-BE49-F238E27FC236}">
                <a16:creationId xmlns:a16="http://schemas.microsoft.com/office/drawing/2014/main" id="{BC3E883E-2850-E7D3-0F86-92793DFCC57A}"/>
              </a:ext>
            </a:extLst>
          </p:cNvPr>
          <p:cNvSpPr/>
          <p:nvPr/>
        </p:nvSpPr>
        <p:spPr>
          <a:xfrm>
            <a:off x="1028224" y="5402461"/>
            <a:ext cx="680442" cy="680442"/>
          </a:xfrm>
          <a:prstGeom prst="roundRect">
            <a:avLst>
              <a:gd name="adj" fmla="val 13436980"/>
            </a:avLst>
          </a:prstGeom>
          <a:solidFill>
            <a:srgbClr val="006747"/>
          </a:solidFill>
        </p:spPr>
      </p:sp>
      <p:pic>
        <p:nvPicPr>
          <p:cNvPr id="38" name="Image 3" descr="preencoded.png">
            <a:extLst>
              <a:ext uri="{FF2B5EF4-FFF2-40B4-BE49-F238E27FC236}">
                <a16:creationId xmlns:a16="http://schemas.microsoft.com/office/drawing/2014/main" id="{B84F03B1-8CB3-001A-5280-1E44E6696F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5390" y="5589508"/>
            <a:ext cx="306110" cy="306110"/>
          </a:xfrm>
          <a:prstGeom prst="rect">
            <a:avLst/>
          </a:prstGeom>
        </p:spPr>
      </p:pic>
      <p:sp>
        <p:nvSpPr>
          <p:cNvPr id="39" name="Text 15">
            <a:extLst>
              <a:ext uri="{FF2B5EF4-FFF2-40B4-BE49-F238E27FC236}">
                <a16:creationId xmlns:a16="http://schemas.microsoft.com/office/drawing/2014/main" id="{0C7072A8-812E-A57B-B54D-A86E81BEF8F2}"/>
              </a:ext>
            </a:extLst>
          </p:cNvPr>
          <p:cNvSpPr/>
          <p:nvPr/>
        </p:nvSpPr>
        <p:spPr>
          <a:xfrm>
            <a:off x="1028224" y="630971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Quản Lý Thông Tin</a:t>
            </a:r>
          </a:p>
        </p:txBody>
      </p:sp>
      <p:sp>
        <p:nvSpPr>
          <p:cNvPr id="40" name="Text 16">
            <a:extLst>
              <a:ext uri="{FF2B5EF4-FFF2-40B4-BE49-F238E27FC236}">
                <a16:creationId xmlns:a16="http://schemas.microsoft.com/office/drawing/2014/main" id="{5F5568F1-F0B6-5F74-A2EA-2E3ECF0733A6}"/>
              </a:ext>
            </a:extLst>
          </p:cNvPr>
          <p:cNvSpPr/>
          <p:nvPr/>
        </p:nvSpPr>
        <p:spPr>
          <a:xfrm>
            <a:off x="1028224" y="6800136"/>
            <a:ext cx="5939076" cy="362903"/>
          </a:xfrm>
          <a:prstGeom prst="rect">
            <a:avLst/>
          </a:prstGeom>
          <a:noFill/>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Quản lý ga, tàu, toa, vé, lịch trình, khách hàng.</a:t>
            </a:r>
          </a:p>
        </p:txBody>
      </p:sp>
      <p:sp>
        <p:nvSpPr>
          <p:cNvPr id="41" name="Shape 17">
            <a:extLst>
              <a:ext uri="{FF2B5EF4-FFF2-40B4-BE49-F238E27FC236}">
                <a16:creationId xmlns:a16="http://schemas.microsoft.com/office/drawing/2014/main" id="{4D59AB67-2914-2EC8-391C-2EF5035CC988}"/>
              </a:ext>
            </a:extLst>
          </p:cNvPr>
          <p:cNvSpPr/>
          <p:nvPr/>
        </p:nvSpPr>
        <p:spPr>
          <a:xfrm>
            <a:off x="7428548" y="5168027"/>
            <a:ext cx="6407944" cy="2229445"/>
          </a:xfrm>
          <a:prstGeom prst="roundRect">
            <a:avLst>
              <a:gd name="adj" fmla="val 9157"/>
            </a:avLst>
          </a:prstGeom>
          <a:solidFill>
            <a:srgbClr val="D1EFE4"/>
          </a:solidFill>
          <a:ln w="7620">
            <a:solidFill>
              <a:srgbClr val="B7D5CA"/>
            </a:solidFill>
            <a:prstDash val="solid"/>
          </a:ln>
        </p:spPr>
      </p:sp>
      <p:sp>
        <p:nvSpPr>
          <p:cNvPr id="42" name="Shape 18">
            <a:extLst>
              <a:ext uri="{FF2B5EF4-FFF2-40B4-BE49-F238E27FC236}">
                <a16:creationId xmlns:a16="http://schemas.microsoft.com/office/drawing/2014/main" id="{1B287781-0634-56CD-FE3A-985F6DBBC393}"/>
              </a:ext>
            </a:extLst>
          </p:cNvPr>
          <p:cNvSpPr/>
          <p:nvPr/>
        </p:nvSpPr>
        <p:spPr>
          <a:xfrm>
            <a:off x="7662982" y="5402461"/>
            <a:ext cx="680442" cy="680442"/>
          </a:xfrm>
          <a:prstGeom prst="roundRect">
            <a:avLst>
              <a:gd name="adj" fmla="val 13436980"/>
            </a:avLst>
          </a:prstGeom>
          <a:solidFill>
            <a:srgbClr val="006747"/>
          </a:solidFill>
        </p:spPr>
      </p:sp>
      <p:pic>
        <p:nvPicPr>
          <p:cNvPr id="43" name="Image 4" descr="preencoded.png">
            <a:extLst>
              <a:ext uri="{FF2B5EF4-FFF2-40B4-BE49-F238E27FC236}">
                <a16:creationId xmlns:a16="http://schemas.microsoft.com/office/drawing/2014/main" id="{467E4F52-C857-4868-8C2A-330DC62C47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50148" y="5589508"/>
            <a:ext cx="306110" cy="306110"/>
          </a:xfrm>
          <a:prstGeom prst="rect">
            <a:avLst/>
          </a:prstGeom>
        </p:spPr>
      </p:pic>
      <p:sp>
        <p:nvSpPr>
          <p:cNvPr id="44" name="Text 19">
            <a:extLst>
              <a:ext uri="{FF2B5EF4-FFF2-40B4-BE49-F238E27FC236}">
                <a16:creationId xmlns:a16="http://schemas.microsoft.com/office/drawing/2014/main" id="{5910DA4B-ECF4-F697-4FF6-F36C9B94B76F}"/>
              </a:ext>
            </a:extLst>
          </p:cNvPr>
          <p:cNvSpPr/>
          <p:nvPr/>
        </p:nvSpPr>
        <p:spPr>
          <a:xfrm>
            <a:off x="7662982" y="630971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Tìm Kiếm &amp; In Ấn</a:t>
            </a:r>
          </a:p>
        </p:txBody>
      </p:sp>
      <p:sp>
        <p:nvSpPr>
          <p:cNvPr id="45" name="Text 20">
            <a:extLst>
              <a:ext uri="{FF2B5EF4-FFF2-40B4-BE49-F238E27FC236}">
                <a16:creationId xmlns:a16="http://schemas.microsoft.com/office/drawing/2014/main" id="{7ADB4CDD-A63D-2457-1BE8-60B0143A5EE9}"/>
              </a:ext>
            </a:extLst>
          </p:cNvPr>
          <p:cNvSpPr/>
          <p:nvPr/>
        </p:nvSpPr>
        <p:spPr>
          <a:xfrm>
            <a:off x="7662982" y="6800136"/>
            <a:ext cx="5939076" cy="362903"/>
          </a:xfrm>
          <a:prstGeom prst="rect">
            <a:avLst/>
          </a:prstGeom>
          <a:noFill/>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Nhân viên thực hiện tìm kiếm, in ấn, xử lý đơn hàng.</a:t>
            </a:r>
          </a:p>
        </p:txBody>
      </p:sp>
      <p:sp>
        <p:nvSpPr>
          <p:cNvPr id="46" name="Rectangle: Rounded Corners 45">
            <a:extLst>
              <a:ext uri="{FF2B5EF4-FFF2-40B4-BE49-F238E27FC236}">
                <a16:creationId xmlns:a16="http://schemas.microsoft.com/office/drawing/2014/main" id="{0441986C-71A1-BB30-CBEB-6BE36E6E9CDC}"/>
              </a:ext>
            </a:extLst>
          </p:cNvPr>
          <p:cNvSpPr/>
          <p:nvPr/>
        </p:nvSpPr>
        <p:spPr>
          <a:xfrm>
            <a:off x="12877800" y="7772400"/>
            <a:ext cx="1752600" cy="4572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92267"/>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17" name="Text 0">
            <a:extLst>
              <a:ext uri="{FF2B5EF4-FFF2-40B4-BE49-F238E27FC236}">
                <a16:creationId xmlns:a16="http://schemas.microsoft.com/office/drawing/2014/main" id="{F2F574CB-A5F5-AA41-FD38-5B048FBF654F}"/>
              </a:ext>
            </a:extLst>
          </p:cNvPr>
          <p:cNvSpPr/>
          <p:nvPr/>
        </p:nvSpPr>
        <p:spPr>
          <a:xfrm>
            <a:off x="793790" y="731163"/>
            <a:ext cx="7556421" cy="1088707"/>
          </a:xfrm>
          <a:prstGeom prst="rect">
            <a:avLst/>
          </a:prstGeom>
          <a:noFill/>
        </p:spPr>
        <p:txBody>
          <a:bodyPr wrap="square" lIns="0" tIns="0" rIns="0" bIns="0" rtlCol="0" anchor="t"/>
          <a:lstStyle/>
          <a:p>
            <a:pPr marL="0" indent="0" algn="l">
              <a:lnSpc>
                <a:spcPts val="5550"/>
              </a:lnSpc>
              <a:buNone/>
            </a:pPr>
            <a:r>
              <a:rPr lang="en-US" sz="4000" b="1">
                <a:solidFill>
                  <a:schemeClr val="tx1"/>
                </a:solidFill>
                <a:latin typeface="Times New Roman" panose="02020603050405020304" pitchFamily="18" charset="0"/>
                <a:ea typeface="Noto Serif SC Bold" pitchFamily="34" charset="-122"/>
                <a:cs typeface="Times New Roman" panose="02020603050405020304" pitchFamily="18" charset="0"/>
              </a:rPr>
              <a:t>Phân </a:t>
            </a:r>
            <a:r>
              <a:rPr lang="en-US" sz="4000" b="1" dirty="0">
                <a:solidFill>
                  <a:schemeClr val="tx1"/>
                </a:solidFill>
                <a:latin typeface="Times New Roman" panose="02020603050405020304" pitchFamily="18" charset="0"/>
                <a:ea typeface="Noto Serif SC Bold" pitchFamily="34" charset="-122"/>
                <a:cs typeface="Times New Roman" panose="02020603050405020304" pitchFamily="18" charset="0"/>
              </a:rPr>
              <a:t>Tích Thông Tin Vào &amp; Ra</a:t>
            </a:r>
          </a:p>
        </p:txBody>
      </p:sp>
      <p:pic>
        <p:nvPicPr>
          <p:cNvPr id="18" name="Image 1" descr="preencoded.png">
            <a:extLst>
              <a:ext uri="{FF2B5EF4-FFF2-40B4-BE49-F238E27FC236}">
                <a16:creationId xmlns:a16="http://schemas.microsoft.com/office/drawing/2014/main" id="{52DE92F9-253C-14E2-508C-B3278C2BA21C}"/>
              </a:ext>
            </a:extLst>
          </p:cNvPr>
          <p:cNvPicPr>
            <a:picLocks noChangeAspect="1"/>
          </p:cNvPicPr>
          <p:nvPr>
            <p:custDataLst>
              <p:tags r:id="rId1"/>
            </p:custDataLst>
          </p:nvPr>
        </p:nvPicPr>
        <p:blipFill>
          <a:blip r:embed="rId12"/>
          <a:stretch>
            <a:fillRect/>
          </a:stretch>
        </p:blipFill>
        <p:spPr>
          <a:xfrm>
            <a:off x="793790" y="2488883"/>
            <a:ext cx="1134070" cy="1669852"/>
          </a:xfrm>
          <a:prstGeom prst="rect">
            <a:avLst/>
          </a:prstGeom>
        </p:spPr>
      </p:pic>
      <p:sp>
        <p:nvSpPr>
          <p:cNvPr id="19" name="Text 1">
            <a:extLst>
              <a:ext uri="{FF2B5EF4-FFF2-40B4-BE49-F238E27FC236}">
                <a16:creationId xmlns:a16="http://schemas.microsoft.com/office/drawing/2014/main" id="{A7FE8E01-369A-D91B-7AA1-725D9B46876B}"/>
              </a:ext>
            </a:extLst>
          </p:cNvPr>
          <p:cNvSpPr/>
          <p:nvPr>
            <p:custDataLst>
              <p:tags r:id="rId2"/>
            </p:custDataLst>
          </p:nvPr>
        </p:nvSpPr>
        <p:spPr>
          <a:xfrm>
            <a:off x="2154674" y="271569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Thông Tin Đầu Vào</a:t>
            </a:r>
          </a:p>
        </p:txBody>
      </p:sp>
      <p:sp>
        <p:nvSpPr>
          <p:cNvPr id="20" name="Text 2">
            <a:extLst>
              <a:ext uri="{FF2B5EF4-FFF2-40B4-BE49-F238E27FC236}">
                <a16:creationId xmlns:a16="http://schemas.microsoft.com/office/drawing/2014/main" id="{F190A323-C1C4-033B-018B-3C1CA57C47BC}"/>
              </a:ext>
            </a:extLst>
          </p:cNvPr>
          <p:cNvSpPr/>
          <p:nvPr>
            <p:custDataLst>
              <p:tags r:id="rId3"/>
            </p:custDataLst>
          </p:nvPr>
        </p:nvSpPr>
        <p:spPr>
          <a:xfrm>
            <a:off x="2154674" y="3206115"/>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Dữ liệu cá nhân, yêu cầu tìm chuyến, lựa chọn ghế, thông tin thanh toán, dữ liệu lịch trình.</a:t>
            </a:r>
          </a:p>
        </p:txBody>
      </p:sp>
      <p:pic>
        <p:nvPicPr>
          <p:cNvPr id="21" name="Image 2" descr="preencoded.png">
            <a:extLst>
              <a:ext uri="{FF2B5EF4-FFF2-40B4-BE49-F238E27FC236}">
                <a16:creationId xmlns:a16="http://schemas.microsoft.com/office/drawing/2014/main" id="{3129A706-1082-6A27-2E2B-63DDAC070D6C}"/>
              </a:ext>
            </a:extLst>
          </p:cNvPr>
          <p:cNvPicPr>
            <a:picLocks noChangeAspect="1"/>
          </p:cNvPicPr>
          <p:nvPr>
            <p:custDataLst>
              <p:tags r:id="rId4"/>
            </p:custDataLst>
          </p:nvPr>
        </p:nvPicPr>
        <p:blipFill>
          <a:blip r:embed="rId13"/>
          <a:stretch>
            <a:fillRect/>
          </a:stretch>
        </p:blipFill>
        <p:spPr>
          <a:xfrm>
            <a:off x="793790" y="4158734"/>
            <a:ext cx="1134070" cy="1669852"/>
          </a:xfrm>
          <a:prstGeom prst="rect">
            <a:avLst/>
          </a:prstGeom>
        </p:spPr>
      </p:pic>
      <p:sp>
        <p:nvSpPr>
          <p:cNvPr id="22" name="Text 3">
            <a:extLst>
              <a:ext uri="{FF2B5EF4-FFF2-40B4-BE49-F238E27FC236}">
                <a16:creationId xmlns:a16="http://schemas.microsoft.com/office/drawing/2014/main" id="{3EC0B5FF-2860-6318-2C78-6A21B8344318}"/>
              </a:ext>
            </a:extLst>
          </p:cNvPr>
          <p:cNvSpPr/>
          <p:nvPr>
            <p:custDataLst>
              <p:tags r:id="rId5"/>
            </p:custDataLst>
          </p:nvPr>
        </p:nvSpPr>
        <p:spPr>
          <a:xfrm>
            <a:off x="2154674" y="438554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Xử Lý Hệ Thống</a:t>
            </a:r>
          </a:p>
        </p:txBody>
      </p:sp>
      <p:sp>
        <p:nvSpPr>
          <p:cNvPr id="23" name="Text 4">
            <a:extLst>
              <a:ext uri="{FF2B5EF4-FFF2-40B4-BE49-F238E27FC236}">
                <a16:creationId xmlns:a16="http://schemas.microsoft.com/office/drawing/2014/main" id="{83888361-0B5C-750C-2F63-CE30011784CA}"/>
              </a:ext>
            </a:extLst>
          </p:cNvPr>
          <p:cNvSpPr/>
          <p:nvPr>
            <p:custDataLst>
              <p:tags r:id="rId6"/>
            </p:custDataLst>
          </p:nvPr>
        </p:nvSpPr>
        <p:spPr>
          <a:xfrm>
            <a:off x="2154674" y="4875967"/>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Đảm bảo tra cứu, giữ chỗ, thanh toán chính xác và nhanh chóng.</a:t>
            </a:r>
          </a:p>
        </p:txBody>
      </p:sp>
      <p:pic>
        <p:nvPicPr>
          <p:cNvPr id="24" name="Image 3" descr="preencoded.png">
            <a:extLst>
              <a:ext uri="{FF2B5EF4-FFF2-40B4-BE49-F238E27FC236}">
                <a16:creationId xmlns:a16="http://schemas.microsoft.com/office/drawing/2014/main" id="{7D707CC7-F51E-72B8-E746-01BAA1DC2969}"/>
              </a:ext>
            </a:extLst>
          </p:cNvPr>
          <p:cNvPicPr>
            <a:picLocks noChangeAspect="1"/>
          </p:cNvPicPr>
          <p:nvPr>
            <p:custDataLst>
              <p:tags r:id="rId7"/>
            </p:custDataLst>
          </p:nvPr>
        </p:nvPicPr>
        <p:blipFill>
          <a:blip r:embed="rId14"/>
          <a:stretch>
            <a:fillRect/>
          </a:stretch>
        </p:blipFill>
        <p:spPr>
          <a:xfrm>
            <a:off x="793790" y="5828586"/>
            <a:ext cx="1134070" cy="1669852"/>
          </a:xfrm>
          <a:prstGeom prst="rect">
            <a:avLst/>
          </a:prstGeom>
        </p:spPr>
      </p:pic>
      <p:sp>
        <p:nvSpPr>
          <p:cNvPr id="25" name="Text 5">
            <a:extLst>
              <a:ext uri="{FF2B5EF4-FFF2-40B4-BE49-F238E27FC236}">
                <a16:creationId xmlns:a16="http://schemas.microsoft.com/office/drawing/2014/main" id="{5B4E2A19-F0EC-4E35-DA5F-B4C9E092D6CD}"/>
              </a:ext>
            </a:extLst>
          </p:cNvPr>
          <p:cNvSpPr/>
          <p:nvPr>
            <p:custDataLst>
              <p:tags r:id="rId8"/>
            </p:custDataLst>
          </p:nvPr>
        </p:nvSpPr>
        <p:spPr>
          <a:xfrm>
            <a:off x="2154674" y="6055400"/>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Thông Tin Đầu Ra</a:t>
            </a:r>
          </a:p>
        </p:txBody>
      </p:sp>
      <p:sp>
        <p:nvSpPr>
          <p:cNvPr id="26" name="Text 6">
            <a:extLst>
              <a:ext uri="{FF2B5EF4-FFF2-40B4-BE49-F238E27FC236}">
                <a16:creationId xmlns:a16="http://schemas.microsoft.com/office/drawing/2014/main" id="{21FC149B-8705-01E5-FB0B-BFD475FEAA67}"/>
              </a:ext>
            </a:extLst>
          </p:cNvPr>
          <p:cNvSpPr/>
          <p:nvPr>
            <p:custDataLst>
              <p:tags r:id="rId9"/>
            </p:custDataLst>
          </p:nvPr>
        </p:nvSpPr>
        <p:spPr>
          <a:xfrm>
            <a:off x="2154674" y="6545818"/>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Danh sách chuyến tàu, thông báo, xác nhận đặt vé, hóa đơn điện tử, vé điện tử, báo cáo doanh thu.</a:t>
            </a:r>
          </a:p>
        </p:txBody>
      </p:sp>
      <p:pic>
        <p:nvPicPr>
          <p:cNvPr id="27" name="Picture 26">
            <a:extLst>
              <a:ext uri="{FF2B5EF4-FFF2-40B4-BE49-F238E27FC236}">
                <a16:creationId xmlns:a16="http://schemas.microsoft.com/office/drawing/2014/main" id="{4226BFC2-51E0-CDBB-CFE9-38B6B7D1B969}"/>
              </a:ext>
            </a:extLst>
          </p:cNvPr>
          <p:cNvPicPr>
            <a:picLocks noChangeAspect="1"/>
          </p:cNvPicPr>
          <p:nvPr/>
        </p:nvPicPr>
        <p:blipFill>
          <a:blip r:embed="rId15"/>
          <a:stretch>
            <a:fillRect/>
          </a:stretch>
        </p:blipFill>
        <p:spPr>
          <a:xfrm>
            <a:off x="8577024" y="1603022"/>
            <a:ext cx="6053376" cy="655037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1413</Words>
  <Application>Microsoft Office PowerPoint</Application>
  <PresentationFormat>Custom</PresentationFormat>
  <Paragraphs>170</Paragraphs>
  <Slides>25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Times New Roman</vt:lpstr>
      <vt:lpstr>Inter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Linhmoon</dc:creator>
  <cp:lastModifiedBy>Admin</cp:lastModifiedBy>
  <cp:revision>3</cp:revision>
  <dcterms:created xsi:type="dcterms:W3CDTF">2025-11-26T16:21:14Z</dcterms:created>
  <dcterms:modified xsi:type="dcterms:W3CDTF">2025-11-27T03:51:15Z</dcterms:modified>
</cp:coreProperties>
</file>